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6858000" cx="12192000"/>
  <p:notesSz cx="6858000" cy="9144000"/>
  <p:embeddedFontLst>
    <p:embeddedFont>
      <p:font typeface="Nunito SemiBold"/>
      <p:regular r:id="rId53"/>
      <p:bold r:id="rId54"/>
      <p:italic r:id="rId55"/>
      <p:boldItalic r:id="rId56"/>
    </p:embeddedFont>
    <p:embeddedFont>
      <p:font typeface="Nunito"/>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69E85FC-676F-4325-A32A-34893083C5E8}">
  <a:tblStyle styleId="{269E85FC-676F-4325-A32A-34893083C5E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Nunito-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NunitoSemiBold-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NunitoSemiBold-italic.fntdata"/><Relationship Id="rId10" Type="http://schemas.openxmlformats.org/officeDocument/2006/relationships/slide" Target="slides/slide5.xml"/><Relationship Id="rId54" Type="http://schemas.openxmlformats.org/officeDocument/2006/relationships/font" Target="fonts/NunitoSemiBold-bold.fntdata"/><Relationship Id="rId13" Type="http://schemas.openxmlformats.org/officeDocument/2006/relationships/slide" Target="slides/slide8.xml"/><Relationship Id="rId57" Type="http://schemas.openxmlformats.org/officeDocument/2006/relationships/font" Target="fonts/Nunito-regular.fntdata"/><Relationship Id="rId12" Type="http://schemas.openxmlformats.org/officeDocument/2006/relationships/slide" Target="slides/slide7.xml"/><Relationship Id="rId56" Type="http://schemas.openxmlformats.org/officeDocument/2006/relationships/font" Target="fonts/NunitoSemiBold-boldItalic.fntdata"/><Relationship Id="rId15" Type="http://schemas.openxmlformats.org/officeDocument/2006/relationships/slide" Target="slides/slide10.xml"/><Relationship Id="rId59" Type="http://schemas.openxmlformats.org/officeDocument/2006/relationships/font" Target="fonts/Nunito-italic.fntdata"/><Relationship Id="rId14" Type="http://schemas.openxmlformats.org/officeDocument/2006/relationships/slide" Target="slides/slide9.xml"/><Relationship Id="rId58" Type="http://schemas.openxmlformats.org/officeDocument/2006/relationships/font" Target="fonts/Nunito-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dfcf1e1e75_0_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8" name="Google Shape;248;gdfcf1e1e75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dfcf1e1e75_0_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6" name="Google Shape;256;gdfcf1e1e75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dfcf1e1e75_0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4" name="Google Shape;264;gdfcf1e1e75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dfcf1e1e75_0_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2" name="Google Shape;272;gdfcf1e1e75_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dfcf1e1e75_0_1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0" name="Google Shape;280;gdfcf1e1e75_0_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dfcf1e1e75_0_1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8" name="Google Shape;288;gdfcf1e1e75_0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dfcf1e1e75_0_1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7" name="Google Shape;297;gdfcf1e1e75_0_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dfcf1e1e75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5" name="Google Shape;305;gdfcf1e1e75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dfcf1e1e75_2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3" name="Google Shape;313;gdfcf1e1e75_2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dfcf1e1e75_0_1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1" name="Google Shape;321;gdfcf1e1e75_0_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9" name="Google Shape;16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dfcf1e1e75_0_1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9" name="Google Shape;329;gdfcf1e1e75_0_1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dfcf1e1e75_0_1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7" name="Google Shape;337;gdfcf1e1e75_0_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dfcf1e1e75_0_1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5" name="Google Shape;345;gdfcf1e1e75_0_1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df9a903be5_0_1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3" name="Google Shape;353;gdf9a903be5_0_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df9a903be5_0_1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1" name="Google Shape;361;gdf9a903be5_0_1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df9a903be5_0_1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9" name="Google Shape;369;gdf9a903be5_0_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df9a903be5_0_1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7" name="Google Shape;377;gdf9a903be5_0_1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df9a903be5_0_1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5" name="Google Shape;385;gdf9a903be5_0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df9a903be5_0_1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3" name="Google Shape;393;gdf9a903be5_0_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df9a903be5_0_1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1" name="Google Shape;401;gdf9a903be5_0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d82ca5392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4" name="Google Shape;174;gd82ca5392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df9a903be5_0_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9" name="Google Shape;409;gdf9a903be5_0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df9a903be5_0_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7" name="Google Shape;417;gdf9a903be5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df9a903be5_0_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5" name="Google Shape;425;gdf9a903be5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df9a903be5_0_2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33" name="Google Shape;433;gdf9a903be5_0_2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df9a903be5_0_1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41" name="Google Shape;441;gdf9a903be5_0_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df9a903be5_0_2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49" name="Google Shape;449;gdf9a903be5_0_2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df9a903be5_0_2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57" name="Google Shape;457;gdf9a903be5_0_2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df9a903be5_0_2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65" name="Google Shape;465;gdf9a903be5_0_2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df9a903be5_0_2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73" name="Google Shape;473;gdf9a903be5_0_2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df9a903be5_0_2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81" name="Google Shape;481;gdf9a903be5_0_2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d62dd1a0b4_0_4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2" name="Google Shape;182;gd62dd1a0b4_0_4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df9a903be5_0_3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89" name="Google Shape;489;gdf9a903be5_0_3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dfcf1e1e75_2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97" name="Google Shape;497;gdfcf1e1e75_2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dfcf1e1e75_2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05" name="Google Shape;505;gdfcf1e1e75_2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dfcf1e1e75_2_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13" name="Google Shape;513;gdfcf1e1e75_2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dfcf1e1e75_2_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21" name="Google Shape;521;gdfcf1e1e75_2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dfcf1e1e75_2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29" name="Google Shape;529;gdfcf1e1e75_2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dfcf1e1e75_2_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37" name="Google Shape;537;gdfcf1e1e75_2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45" name="Google Shape;54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d82ca53929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0" name="Google Shape;190;gd82ca53929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d62dd1a0b4_0_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8" name="Google Shape;198;gd62dd1a0b4_0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d7adf52ca9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6" name="Google Shape;206;gd7adf52ca9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d7adf52ca9_0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2" name="Google Shape;232;gd7adf52ca9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dfcf1e1e75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0" name="Google Shape;240;gdfcf1e1e75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20.png"/><Relationship Id="rId6" Type="http://schemas.openxmlformats.org/officeDocument/2006/relationships/image" Target="../media/image1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20.png"/><Relationship Id="rId5" Type="http://schemas.openxmlformats.org/officeDocument/2006/relationships/image" Target="../media/image1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21</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a:t>
            </a:r>
            <a:r>
              <a:rPr lang="en-US" sz="1000">
                <a:solidFill>
                  <a:schemeClr val="lt1"/>
                </a:solidFill>
                <a:latin typeface="Nunito"/>
                <a:ea typeface="Nunito"/>
                <a:cs typeface="Nunito"/>
                <a:sym typeface="Nunito"/>
              </a:rPr>
              <a:t>21</a:t>
            </a:r>
            <a:r>
              <a:rPr b="0" lang="en-US" sz="1000">
                <a:solidFill>
                  <a:schemeClr val="lt1"/>
                </a:solidFill>
                <a:latin typeface="Nunito"/>
                <a:ea typeface="Nunito"/>
                <a:cs typeface="Nunito"/>
                <a:sym typeface="Nunito"/>
              </a:rPr>
              <a:t>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a:t>
            </a:r>
            <a:r>
              <a:rPr lang="en-US" sz="1000">
                <a:solidFill>
                  <a:schemeClr val="dk1"/>
                </a:solidFill>
                <a:latin typeface="Nunito"/>
                <a:ea typeface="Nunito"/>
                <a:cs typeface="Nunito"/>
                <a:sym typeface="Nunito"/>
              </a:rPr>
              <a:t>21 </a:t>
            </a:r>
            <a:r>
              <a:rPr b="0" lang="en-US" sz="1000">
                <a:solidFill>
                  <a:schemeClr val="dk1"/>
                </a:solidFill>
                <a:latin typeface="Nunito"/>
                <a:ea typeface="Nunito"/>
                <a:cs typeface="Nunito"/>
                <a:sym typeface="Nunito"/>
              </a:rPr>
              <a:t>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21</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hyperlink" Target="https://kokonetworks.atlassian.net/l/c/qPTKF1uw" TargetMode="External"/><Relationship Id="rId5" Type="http://schemas.openxmlformats.org/officeDocument/2006/relationships/hyperlink" Target="https://kokonetworks.atlassian.net/l/c/H1K0pQoZ"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hyperlink" Target="https://kokonetworks.atlassian.net/l/c/WTwaUYJE" TargetMode="External"/><Relationship Id="rId5" Type="http://schemas.openxmlformats.org/officeDocument/2006/relationships/hyperlink" Target="https://kokonetworks.atlassian.net/l/c/WJJLQkho"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hyperlink" Target="https://docs.google.com/presentation/d/108wZwjozNGt-6OJEACHBlkuB9HXs129Xkm3GnK7Ha4w/edit#slide=id.p1" TargetMode="External"/><Relationship Id="rId9" Type="http://schemas.openxmlformats.org/officeDocument/2006/relationships/hyperlink" Target="https://docs.google.com/document/d/19YT9JyRO-G-F3K-U738_L42N2797vPjWup8pVJ5kYXU/edit#heading=h.nzrb0rwgdy5e" TargetMode="External"/><Relationship Id="rId5" Type="http://schemas.openxmlformats.org/officeDocument/2006/relationships/hyperlink" Target="https://docs.google.com/presentation/d/1F84vJSUDA5XJsMBrcWlomtL19j9Bfbehg6GeVsjCbjc/edit#slide=id.g7ee775eb8b_0_32" TargetMode="External"/><Relationship Id="rId6" Type="http://schemas.openxmlformats.org/officeDocument/2006/relationships/hyperlink" Target="https://docs.google.com/presentation/d/1-HJRjqDHBR8BHMkXJPABhjoa3RJmUBdGc5tayX0Mnos/edit#slide=id.p1" TargetMode="External"/><Relationship Id="rId7" Type="http://schemas.openxmlformats.org/officeDocument/2006/relationships/hyperlink" Target="https://docs.google.com/spreadsheets/d/13d1i92JWbIbJbZ0gg8RFP6jarK7pa8XG8x3dvlYyqo4/edit#gid=0" TargetMode="External"/><Relationship Id="rId8" Type="http://schemas.openxmlformats.org/officeDocument/2006/relationships/hyperlink" Target="https://docs.google.com/spreadsheets/d/1S4VzHTZIVsqI0SeMHIF815PiP_qs7nEEnhMmHeKKtwU/edit#gid=392169179"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7.xml"/><Relationship Id="rId3" Type="http://schemas.openxmlformats.org/officeDocument/2006/relationships/hyperlink" Target="mailto:k.nyawallow@kokonetworks.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hyperlink" Target="https://docs.google.com/spreadsheets/d/1jIUmZ7vcVDEc7g0HOn137myrcitW9b-0MyKKMv-8fBY"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KOKO Mobile App Strategy</a:t>
            </a:r>
            <a:endParaRPr/>
          </a:p>
        </p:txBody>
      </p:sp>
      <p:sp>
        <p:nvSpPr>
          <p:cNvPr id="166" name="Google Shape;166;p19"/>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sz="1800"/>
              <a:t>By Kyrellos Nyawallow </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28"/>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51" name="Google Shape;251;p28"/>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KOKO Operations</a:t>
            </a:r>
            <a:endParaRPr/>
          </a:p>
        </p:txBody>
      </p:sp>
      <p:sp>
        <p:nvSpPr>
          <p:cNvPr id="252" name="Google Shape;252;p28"/>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sz="1600"/>
              <a:t>3. COOKER OPERATIONS</a:t>
            </a:r>
            <a:endParaRPr b="1" sz="16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400"/>
              <a:t>KOKO Cooker Operations is responsible for storing, distributing and repairing KOKO cooker kits.</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600"/>
              <a:t>Warehousing operations</a:t>
            </a:r>
            <a:endParaRPr sz="16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400"/>
              <a:t>Warehousing ops is responsible for receiving KOKO cooker kits from India. The received kits are stored in the KOKO warehouse, and synchronized into the KOKO ERP.</a:t>
            </a:r>
            <a:endParaRPr sz="1400"/>
          </a:p>
          <a:p>
            <a:pPr indent="0" lvl="0" marL="0" rtl="0" algn="l">
              <a:lnSpc>
                <a:spcPct val="100000"/>
              </a:lnSpc>
              <a:spcBef>
                <a:spcPts val="0"/>
              </a:spcBef>
              <a:spcAft>
                <a:spcPts val="0"/>
              </a:spcAft>
              <a:buNone/>
            </a:pPr>
            <a:r>
              <a:t/>
            </a:r>
            <a:endParaRPr b="1" sz="1400"/>
          </a:p>
          <a:p>
            <a:pPr indent="0" lvl="0" marL="0" rtl="0" algn="l">
              <a:lnSpc>
                <a:spcPct val="100000"/>
              </a:lnSpc>
              <a:spcBef>
                <a:spcPts val="0"/>
              </a:spcBef>
              <a:spcAft>
                <a:spcPts val="0"/>
              </a:spcAft>
              <a:buNone/>
            </a:pPr>
            <a:r>
              <a:rPr lang="en-US" sz="1600"/>
              <a:t>Dispatch operations</a:t>
            </a:r>
            <a:endParaRPr sz="16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400"/>
              <a:t>The cooker dispatch team is responsible for picking customer orders, coordinating the tracking and delivery of cooker kits to KOKO agent shops, stocktaking of cooker kits in KOKO agent shops, and providing navigation to agent shops using Google maps.</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600"/>
              <a:t>Cooker Service operations</a:t>
            </a:r>
            <a:endParaRPr sz="16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400"/>
              <a:t>The cooker service operations is responsible for cooker after-sales service. They are composed of 2 teams, i.e. the Field Service team, who conduct cooker repairs at customer locations, and the Cooker Repairs team, which is responsible for repairing cooker parts used by the Field Service team.</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b="1" sz="1400"/>
          </a:p>
        </p:txBody>
      </p:sp>
      <p:sp>
        <p:nvSpPr>
          <p:cNvPr id="253" name="Google Shape;253;p2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29"/>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59" name="Google Shape;259;p29"/>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KOKO Operations</a:t>
            </a:r>
            <a:endParaRPr/>
          </a:p>
        </p:txBody>
      </p:sp>
      <p:sp>
        <p:nvSpPr>
          <p:cNvPr id="260" name="Google Shape;260;p29"/>
          <p:cNvSpPr txBox="1"/>
          <p:nvPr>
            <p:ph idx="1" type="subTitle"/>
          </p:nvPr>
        </p:nvSpPr>
        <p:spPr>
          <a:xfrm>
            <a:off x="458725" y="1162925"/>
            <a:ext cx="11274600" cy="5238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sz="1600"/>
              <a:t>4. AGENT NETWORK OPERATIONS</a:t>
            </a:r>
            <a:endParaRPr b="1" sz="16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400"/>
              <a:t>The KOKO Agent Network is responsible for onboarding, managing and offboarding KOKO agents. It is composed of the following teams:</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600"/>
              <a:t>Agent Sales operations</a:t>
            </a:r>
            <a:endParaRPr sz="16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400"/>
              <a:t>Agent Sales ops is responsible for selling KOKO products (cooker kits, ethanol fuel) through KOKO agents, managing KOKO/agent relationships and demarcating agent network zones.</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600"/>
              <a:t>Agent Sales operations</a:t>
            </a:r>
            <a:endParaRPr sz="16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400"/>
              <a:t>Agent Sales ops is responsible for managing KOKO cooker kit sales using KOKO agents, as well as KOKO fuel sales in agent shops. They also share agent sales targets and schedule agent field visits.</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600"/>
              <a:t>Agent Expansion operations</a:t>
            </a:r>
            <a:endParaRPr sz="16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400"/>
              <a:t>Agent Expansion ops is responsible for onboarding new KOKO agents, as well as offboarding non-performing agents from Agent Networks operations.</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600"/>
              <a:t>Agent Care operations</a:t>
            </a:r>
            <a:endParaRPr sz="16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400"/>
              <a:t>Agent Care ops is responsible for interfacing between KOKO agents and KOKO Networks. They also manage KOKO agents and handle all agent-related issues including agent contracts, commission processing, etc.</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b="1" sz="1400"/>
          </a:p>
        </p:txBody>
      </p:sp>
      <p:sp>
        <p:nvSpPr>
          <p:cNvPr id="261" name="Google Shape;261;p2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30"/>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67" name="Google Shape;267;p30"/>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KOKO Operations</a:t>
            </a:r>
            <a:endParaRPr/>
          </a:p>
        </p:txBody>
      </p:sp>
      <p:sp>
        <p:nvSpPr>
          <p:cNvPr id="268" name="Google Shape;268;p30"/>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sz="1600"/>
              <a:t>5. CUSTOMER CARE OPERATIONS</a:t>
            </a:r>
            <a:endParaRPr b="1" sz="16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400"/>
              <a:t>The KOKO Customer Care department provides KOKO Fuel customers and partners with relevant information, KOKO products usage advice and customer service, including canister replacement, cooker repairs, and cooker replacements.</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400"/>
              <a:t>There are 3 distinct sections (operations) within the Customer Care department. These include:</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600"/>
              <a:t>Inbound CC team</a:t>
            </a:r>
            <a:endParaRPr sz="16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400"/>
              <a:t>The Inbound is responsible for resolving customer triggered support queries. These queries come from a number of channels including phone calls(~96%), SMS(~3%), Whatsapp(~1%) and Facebook (minuscule).</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600"/>
              <a:t>Outbound CC team</a:t>
            </a:r>
            <a:endParaRPr sz="16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400"/>
              <a:t>The Outbound team is responsible for making follow up calls to customers as part of the onboarding process. New customers are provided with safety instructions, product usage information, fuel saving tips etc.</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600"/>
              <a:t>Field Service team</a:t>
            </a:r>
            <a:endParaRPr sz="16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400"/>
              <a:t>The Field Service team is responsible for conducting cooker kit repairs in the field (customer locations). This is an intersecting role with Cooker Service operations.</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b="1" sz="1400"/>
          </a:p>
        </p:txBody>
      </p:sp>
      <p:sp>
        <p:nvSpPr>
          <p:cNvPr id="269" name="Google Shape;269;p3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3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75" name="Google Shape;275;p31"/>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KOKO Operations</a:t>
            </a:r>
            <a:endParaRPr/>
          </a:p>
        </p:txBody>
      </p:sp>
      <p:sp>
        <p:nvSpPr>
          <p:cNvPr id="276" name="Google Shape;276;p31"/>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1600"/>
              <a:t>6. CUSTOMER SALES OPERATIONS</a:t>
            </a:r>
            <a:endParaRPr sz="16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400"/>
              <a:t>Consumer sales operations is responsible for selling KOKO products to retail consumers. These products include KOKO cooker kits and KOKO Fuel canisters.</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b="1" sz="1400"/>
          </a:p>
        </p:txBody>
      </p:sp>
      <p:sp>
        <p:nvSpPr>
          <p:cNvPr id="277" name="Google Shape;277;p3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3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83" name="Google Shape;283;p32"/>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KOKO Mobile Apps</a:t>
            </a:r>
            <a:endParaRPr/>
          </a:p>
        </p:txBody>
      </p:sp>
      <p:sp>
        <p:nvSpPr>
          <p:cNvPr id="284" name="Google Shape;284;p32"/>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1" lang="en-US" sz="1600"/>
              <a:t>INTRODUCTION</a:t>
            </a:r>
            <a:endParaRPr b="1" sz="16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Clr>
                <a:schemeClr val="dk1"/>
              </a:buClr>
              <a:buSzPts val="1100"/>
              <a:buFont typeface="Arial"/>
              <a:buNone/>
            </a:pPr>
            <a:r>
              <a:rPr lang="en-US" sz="1400"/>
              <a:t>KOKO Networks has built a number of mobile applications to help automate tasks within the operational framework. These applications are designed to service business and end-users remotely through mobile devices connected to KOKO Networks technology stack.</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Clr>
                <a:schemeClr val="dk1"/>
              </a:buClr>
              <a:buSzPts val="1100"/>
              <a:buFont typeface="Arial"/>
              <a:buNone/>
            </a:pPr>
            <a:r>
              <a:rPr lang="en-US" sz="1400"/>
              <a:t>The existing KOKO mobile apps include:</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317500" lvl="0" marL="457200" rtl="0" algn="l">
              <a:lnSpc>
                <a:spcPct val="100000"/>
              </a:lnSpc>
              <a:spcBef>
                <a:spcPts val="0"/>
              </a:spcBef>
              <a:spcAft>
                <a:spcPts val="0"/>
              </a:spcAft>
              <a:buSzPts val="1400"/>
              <a:buChar char="●"/>
            </a:pPr>
            <a:r>
              <a:rPr lang="en-US" sz="1400"/>
              <a:t>Tanker/KOKO operator app (KOA)</a:t>
            </a:r>
            <a:endParaRPr sz="1400"/>
          </a:p>
          <a:p>
            <a:pPr indent="-317500" lvl="0" marL="457200" rtl="0" algn="l">
              <a:lnSpc>
                <a:spcPct val="100000"/>
              </a:lnSpc>
              <a:spcBef>
                <a:spcPts val="0"/>
              </a:spcBef>
              <a:spcAft>
                <a:spcPts val="0"/>
              </a:spcAft>
              <a:buSzPts val="1400"/>
              <a:buChar char="●"/>
            </a:pPr>
            <a:r>
              <a:rPr lang="en-US" sz="1400"/>
              <a:t>KOKO Mile app</a:t>
            </a:r>
            <a:endParaRPr sz="1400"/>
          </a:p>
          <a:p>
            <a:pPr indent="-317500" lvl="0" marL="457200" rtl="0" algn="l">
              <a:lnSpc>
                <a:spcPct val="100000"/>
              </a:lnSpc>
              <a:spcBef>
                <a:spcPts val="0"/>
              </a:spcBef>
              <a:spcAft>
                <a:spcPts val="0"/>
              </a:spcAft>
              <a:buSzPts val="1400"/>
              <a:buChar char="●"/>
            </a:pPr>
            <a:r>
              <a:rPr lang="en-US" sz="1400"/>
              <a:t>KOKO Sales app (myKOKO)</a:t>
            </a:r>
            <a:endParaRPr sz="1400"/>
          </a:p>
          <a:p>
            <a:pPr indent="-317500" lvl="0" marL="457200" rtl="0" algn="l">
              <a:lnSpc>
                <a:spcPct val="100000"/>
              </a:lnSpc>
              <a:spcBef>
                <a:spcPts val="0"/>
              </a:spcBef>
              <a:spcAft>
                <a:spcPts val="0"/>
              </a:spcAft>
              <a:buSzPts val="1400"/>
              <a:buChar char="●"/>
            </a:pPr>
            <a:r>
              <a:rPr lang="en-US" sz="1400"/>
              <a:t>KOKO Warehouse operations app</a:t>
            </a:r>
            <a:endParaRPr sz="1400"/>
          </a:p>
          <a:p>
            <a:pPr indent="-317500" lvl="0" marL="457200" rtl="0" algn="l">
              <a:lnSpc>
                <a:spcPct val="100000"/>
              </a:lnSpc>
              <a:spcBef>
                <a:spcPts val="0"/>
              </a:spcBef>
              <a:spcAft>
                <a:spcPts val="0"/>
              </a:spcAft>
              <a:buSzPts val="1400"/>
              <a:buChar char="●"/>
            </a:pPr>
            <a:r>
              <a:rPr lang="en-US" sz="1400"/>
              <a:t>KOKO Loading app</a:t>
            </a:r>
            <a:endParaRPr sz="1400"/>
          </a:p>
        </p:txBody>
      </p:sp>
      <p:sp>
        <p:nvSpPr>
          <p:cNvPr id="285" name="Google Shape;285;p3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3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91" name="Google Shape;291;p33"/>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KOKO Mobile Apps</a:t>
            </a:r>
            <a:endParaRPr/>
          </a:p>
        </p:txBody>
      </p:sp>
      <p:sp>
        <p:nvSpPr>
          <p:cNvPr id="292" name="Google Shape;292;p3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93" name="Google Shape;293;p33"/>
          <p:cNvGraphicFramePr/>
          <p:nvPr/>
        </p:nvGraphicFramePr>
        <p:xfrm>
          <a:off x="952500" y="2449615"/>
          <a:ext cx="3000000" cy="3000000"/>
        </p:xfrm>
        <a:graphic>
          <a:graphicData uri="http://schemas.openxmlformats.org/drawingml/2006/table">
            <a:tbl>
              <a:tblPr>
                <a:noFill/>
                <a:tableStyleId>{269E85FC-676F-4325-A32A-34893083C5E8}</a:tableStyleId>
              </a:tblPr>
              <a:tblGrid>
                <a:gridCol w="3918875"/>
                <a:gridCol w="1915775"/>
                <a:gridCol w="4452350"/>
              </a:tblGrid>
              <a:tr h="455225">
                <a:tc>
                  <a:txBody>
                    <a:bodyPr/>
                    <a:lstStyle/>
                    <a:p>
                      <a:pPr indent="0" lvl="0" marL="0" rtl="0" algn="l">
                        <a:spcBef>
                          <a:spcPts val="0"/>
                        </a:spcBef>
                        <a:spcAft>
                          <a:spcPts val="0"/>
                        </a:spcAft>
                        <a:buNone/>
                      </a:pPr>
                      <a:r>
                        <a:rPr b="1" lang="en-US" sz="1600">
                          <a:latin typeface="Nunito"/>
                          <a:ea typeface="Nunito"/>
                          <a:cs typeface="Nunito"/>
                          <a:sym typeface="Nunito"/>
                        </a:rPr>
                        <a:t>MOBILE APP</a:t>
                      </a:r>
                      <a:endParaRPr b="1" sz="1600">
                        <a:latin typeface="Nunito"/>
                        <a:ea typeface="Nunito"/>
                        <a:cs typeface="Nunito"/>
                        <a:sym typeface="Nunito"/>
                      </a:endParaRPr>
                    </a:p>
                  </a:txBody>
                  <a:tcPr marT="91425" marB="91425" marR="91425" marL="91425">
                    <a:solidFill>
                      <a:srgbClr val="65D9F8"/>
                    </a:solidFill>
                  </a:tcPr>
                </a:tc>
                <a:tc>
                  <a:txBody>
                    <a:bodyPr/>
                    <a:lstStyle/>
                    <a:p>
                      <a:pPr indent="0" lvl="0" marL="0" rtl="0" algn="l">
                        <a:spcBef>
                          <a:spcPts val="0"/>
                        </a:spcBef>
                        <a:spcAft>
                          <a:spcPts val="0"/>
                        </a:spcAft>
                        <a:buNone/>
                      </a:pPr>
                      <a:r>
                        <a:rPr b="1" lang="en-US" sz="1600">
                          <a:latin typeface="Nunito"/>
                          <a:ea typeface="Nunito"/>
                          <a:cs typeface="Nunito"/>
                          <a:sym typeface="Nunito"/>
                        </a:rPr>
                        <a:t>NO. OF USERS</a:t>
                      </a:r>
                      <a:endParaRPr b="1" sz="1600">
                        <a:latin typeface="Nunito"/>
                        <a:ea typeface="Nunito"/>
                        <a:cs typeface="Nunito"/>
                        <a:sym typeface="Nunito"/>
                      </a:endParaRPr>
                    </a:p>
                  </a:txBody>
                  <a:tcPr marT="91425" marB="91425" marR="91425" marL="91425">
                    <a:solidFill>
                      <a:srgbClr val="65D9F8"/>
                    </a:solidFill>
                  </a:tcPr>
                </a:tc>
                <a:tc>
                  <a:txBody>
                    <a:bodyPr/>
                    <a:lstStyle/>
                    <a:p>
                      <a:pPr indent="0" lvl="0" marL="0" rtl="0" algn="l">
                        <a:spcBef>
                          <a:spcPts val="0"/>
                        </a:spcBef>
                        <a:spcAft>
                          <a:spcPts val="0"/>
                        </a:spcAft>
                        <a:buNone/>
                      </a:pPr>
                      <a:r>
                        <a:rPr b="1" lang="en-US" sz="1600">
                          <a:latin typeface="Nunito"/>
                          <a:ea typeface="Nunito"/>
                          <a:cs typeface="Nunito"/>
                          <a:sym typeface="Nunito"/>
                        </a:rPr>
                        <a:t>USER BASE</a:t>
                      </a:r>
                      <a:endParaRPr b="1" sz="1600">
                        <a:latin typeface="Nunito"/>
                        <a:ea typeface="Nunito"/>
                        <a:cs typeface="Nunito"/>
                        <a:sym typeface="Nunito"/>
                      </a:endParaRPr>
                    </a:p>
                  </a:txBody>
                  <a:tcPr marT="91425" marB="91425" marR="91425" marL="91425">
                    <a:solidFill>
                      <a:srgbClr val="65D9F8"/>
                    </a:solidFill>
                  </a:tcPr>
                </a:tc>
              </a:tr>
              <a:tr h="1204275">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KOKO Mile app</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20</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Clerks (</a:t>
                      </a:r>
                      <a:r>
                        <a:rPr lang="en-US">
                          <a:solidFill>
                            <a:schemeClr val="dk1"/>
                          </a:solidFill>
                          <a:latin typeface="Nunito"/>
                          <a:ea typeface="Nunito"/>
                          <a:cs typeface="Nunito"/>
                          <a:sym typeface="Nunito"/>
                        </a:rPr>
                        <a:t>10)</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Dispatch (6)</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Warehouse (4)</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Dispatch supervisor (1)</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Warehouse supervisor (1)</a:t>
                      </a:r>
                      <a:endParaRPr>
                        <a:latin typeface="Nunito"/>
                        <a:ea typeface="Nunito"/>
                        <a:cs typeface="Nunito"/>
                        <a:sym typeface="Nunito"/>
                      </a:endParaRPr>
                    </a:p>
                  </a:txBody>
                  <a:tcPr marT="91425" marB="91425" marR="91425" marL="91425"/>
                </a:tc>
              </a:tr>
              <a:tr h="793050">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Tanker/KOKO operator app (KOA)</a:t>
                      </a:r>
                      <a:endParaRPr>
                        <a:solidFill>
                          <a:schemeClr val="dk1"/>
                        </a:solidFill>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Nunito"/>
                          <a:ea typeface="Nunito"/>
                          <a:cs typeface="Nunito"/>
                          <a:sym typeface="Nunito"/>
                        </a:rPr>
                        <a:t>15</a:t>
                      </a:r>
                      <a:endParaRPr>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Nunito"/>
                          <a:ea typeface="Nunito"/>
                          <a:cs typeface="Nunito"/>
                          <a:sym typeface="Nunito"/>
                        </a:rPr>
                        <a:t>Operators (11)</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Fuel operations supervisor (1)</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Fuel ops assistants (3)</a:t>
                      </a:r>
                      <a:endParaRPr>
                        <a:latin typeface="Nunito"/>
                        <a:ea typeface="Nunito"/>
                        <a:cs typeface="Nunito"/>
                        <a:sym typeface="Nunito"/>
                      </a:endParaRPr>
                    </a:p>
                  </a:txBody>
                  <a:tcPr marT="91425" marB="91425" marR="91425" marL="91425"/>
                </a:tc>
              </a:tr>
              <a:tr h="1322025">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KOKO Sales app (myKOKO)</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US">
                          <a:latin typeface="Nunito"/>
                          <a:ea typeface="Nunito"/>
                          <a:cs typeface="Nunito"/>
                          <a:sym typeface="Nunito"/>
                        </a:rPr>
                        <a:t>24,204</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Clr>
                          <a:schemeClr val="dk1"/>
                        </a:buClr>
                        <a:buSzPts val="1100"/>
                        <a:buFont typeface="Arial"/>
                        <a:buNone/>
                      </a:pPr>
                      <a:r>
                        <a:rPr lang="en-US">
                          <a:latin typeface="Nunito"/>
                          <a:ea typeface="Nunito"/>
                          <a:cs typeface="Nunito"/>
                          <a:sym typeface="Nunito"/>
                        </a:rPr>
                        <a:t>KOKO agents (500)</a:t>
                      </a:r>
                      <a:endParaRPr>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US">
                          <a:latin typeface="Nunito"/>
                          <a:ea typeface="Nunito"/>
                          <a:cs typeface="Nunito"/>
                          <a:sym typeface="Nunito"/>
                        </a:rPr>
                        <a:t>KOKO CSRs (113)</a:t>
                      </a:r>
                      <a:endParaRPr>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US">
                          <a:latin typeface="Nunito"/>
                          <a:ea typeface="Nunito"/>
                          <a:cs typeface="Nunito"/>
                          <a:sym typeface="Nunito"/>
                        </a:rPr>
                        <a:t>KOKO employees (297)</a:t>
                      </a:r>
                      <a:endParaRPr>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US">
                          <a:latin typeface="Nunito"/>
                          <a:ea typeface="Nunito"/>
                          <a:cs typeface="Nunito"/>
                          <a:sym typeface="Nunito"/>
                        </a:rPr>
                        <a:t>Household customers (21,933)</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Kibanda customers (1,361)</a:t>
                      </a:r>
                      <a:endParaRPr>
                        <a:latin typeface="Nunito"/>
                        <a:ea typeface="Nunito"/>
                        <a:cs typeface="Nunito"/>
                        <a:sym typeface="Nunito"/>
                      </a:endParaRPr>
                    </a:p>
                  </a:txBody>
                  <a:tcPr marT="91425" marB="91425" marR="91425" marL="91425"/>
                </a:tc>
              </a:tr>
            </a:tbl>
          </a:graphicData>
        </a:graphic>
      </p:graphicFrame>
      <p:sp>
        <p:nvSpPr>
          <p:cNvPr id="294" name="Google Shape;294;p33"/>
          <p:cNvSpPr txBox="1"/>
          <p:nvPr>
            <p:ph idx="1" type="subTitle"/>
          </p:nvPr>
        </p:nvSpPr>
        <p:spPr>
          <a:xfrm>
            <a:off x="458725" y="1332474"/>
            <a:ext cx="11274600" cy="961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1" lang="en-US" sz="1600"/>
              <a:t>USAGE STATISTICS</a:t>
            </a:r>
            <a:endParaRPr b="1" sz="16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None/>
            </a:pPr>
            <a:r>
              <a:rPr lang="en-US" sz="1400"/>
              <a:t>Usage statistics have been collected from key stakeholders, KOKO analytics and Google Play store. They are presented in the following table:</a:t>
            </a:r>
            <a:endParaRPr sz="1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3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00" name="Google Shape;300;p34"/>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KOKO Mobile Apps</a:t>
            </a:r>
            <a:endParaRPr/>
          </a:p>
        </p:txBody>
      </p:sp>
      <p:sp>
        <p:nvSpPr>
          <p:cNvPr id="301" name="Google Shape;301;p3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02" name="Google Shape;302;p34"/>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600"/>
              <a:t>APPLICATION NAME</a:t>
            </a:r>
            <a:endParaRPr sz="16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Clr>
                <a:schemeClr val="dk1"/>
              </a:buClr>
              <a:buSzPts val="1100"/>
              <a:buFont typeface="Arial"/>
              <a:buNone/>
            </a:pPr>
            <a:r>
              <a:rPr lang="en-US" sz="1400"/>
              <a:t>KOKO Operator App</a:t>
            </a:r>
            <a:endParaRPr sz="1400"/>
          </a:p>
          <a:p>
            <a:pPr indent="0" lvl="0" marL="0" rtl="0" algn="l">
              <a:lnSpc>
                <a:spcPct val="100000"/>
              </a:lnSpc>
              <a:spcBef>
                <a:spcPts val="0"/>
              </a:spcBef>
              <a:spcAft>
                <a:spcPts val="0"/>
              </a:spcAft>
              <a:buClr>
                <a:schemeClr val="dk1"/>
              </a:buClr>
              <a:buSzPts val="1100"/>
              <a:buFont typeface="Arial"/>
              <a:buNone/>
            </a:pPr>
            <a:r>
              <a:t/>
            </a:r>
            <a:endParaRPr b="1" sz="1400"/>
          </a:p>
          <a:p>
            <a:pPr indent="0" lvl="0" marL="0" rtl="0" algn="l">
              <a:lnSpc>
                <a:spcPct val="100000"/>
              </a:lnSpc>
              <a:spcBef>
                <a:spcPts val="0"/>
              </a:spcBef>
              <a:spcAft>
                <a:spcPts val="0"/>
              </a:spcAft>
              <a:buClr>
                <a:schemeClr val="dk1"/>
              </a:buClr>
              <a:buSzPts val="1100"/>
              <a:buFont typeface="Arial"/>
              <a:buNone/>
            </a:pPr>
            <a:r>
              <a:rPr lang="en-US" sz="1600"/>
              <a:t>KOKO OPERATIONS</a:t>
            </a:r>
            <a:endParaRPr sz="16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Clr>
                <a:schemeClr val="dk1"/>
              </a:buClr>
              <a:buSzPts val="1100"/>
              <a:buFont typeface="Arial"/>
              <a:buNone/>
            </a:pPr>
            <a:r>
              <a:rPr lang="en-US" sz="1400"/>
              <a:t>Fuel Operations</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None/>
            </a:pPr>
            <a:r>
              <a:rPr lang="en-US" sz="1600"/>
              <a:t>PURPOSE</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400"/>
              <a:t>The KOKO Operator application (KOA) was developed in order to manage KOKOpoint and micro-tanker refills. It is used to manage the Smart Tanker System (STS) for micro-tanker refills, as well as the KOKOpoint refill system. KOA also provides scheduling information for fuel operators using Google Maps. This information is useful for guiding operators between fuel depots and KOKOpoints. Lastly, the KOA app helps to send notifications and alerts to operators in the field. This is information which is useful for updating refill schedules, situational awareness etc.</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600"/>
              <a:t>USEFUL LINKS</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400" u="sng">
                <a:solidFill>
                  <a:schemeClr val="hlink"/>
                </a:solidFill>
                <a:hlinkClick r:id="rId4"/>
              </a:rPr>
              <a:t>KOA in-app Updates</a:t>
            </a:r>
            <a:endParaRPr sz="1400"/>
          </a:p>
          <a:p>
            <a:pPr indent="0" lvl="0" marL="0" rtl="0" algn="l">
              <a:lnSpc>
                <a:spcPct val="100000"/>
              </a:lnSpc>
              <a:spcBef>
                <a:spcPts val="0"/>
              </a:spcBef>
              <a:spcAft>
                <a:spcPts val="0"/>
              </a:spcAft>
              <a:buNone/>
            </a:pPr>
            <a:r>
              <a:rPr lang="en-US" sz="1400" u="sng">
                <a:solidFill>
                  <a:schemeClr val="hlink"/>
                </a:solidFill>
                <a:hlinkClick r:id="rId5"/>
              </a:rPr>
              <a:t>Skip KP refill task from KOA</a:t>
            </a:r>
            <a:endParaRPr sz="1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35"/>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08" name="Google Shape;308;p35"/>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KOKO Mobile Apps</a:t>
            </a:r>
            <a:endParaRPr/>
          </a:p>
        </p:txBody>
      </p:sp>
      <p:sp>
        <p:nvSpPr>
          <p:cNvPr id="309" name="Google Shape;309;p3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10" name="Google Shape;310;p35"/>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600"/>
              <a:t>APPLICATION NAME</a:t>
            </a:r>
            <a:endParaRPr sz="16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Clr>
                <a:schemeClr val="dk1"/>
              </a:buClr>
              <a:buSzPts val="1100"/>
              <a:buFont typeface="Arial"/>
              <a:buNone/>
            </a:pPr>
            <a:r>
              <a:rPr lang="en-US" sz="1400"/>
              <a:t>KOKO Mile App</a:t>
            </a:r>
            <a:endParaRPr sz="1400"/>
          </a:p>
          <a:p>
            <a:pPr indent="0" lvl="0" marL="0" rtl="0" algn="l">
              <a:lnSpc>
                <a:spcPct val="100000"/>
              </a:lnSpc>
              <a:spcBef>
                <a:spcPts val="0"/>
              </a:spcBef>
              <a:spcAft>
                <a:spcPts val="0"/>
              </a:spcAft>
              <a:buClr>
                <a:schemeClr val="dk1"/>
              </a:buClr>
              <a:buSzPts val="1100"/>
              <a:buFont typeface="Arial"/>
              <a:buNone/>
            </a:pPr>
            <a:r>
              <a:t/>
            </a:r>
            <a:endParaRPr b="1" sz="1400"/>
          </a:p>
          <a:p>
            <a:pPr indent="0" lvl="0" marL="0" rtl="0" algn="l">
              <a:lnSpc>
                <a:spcPct val="100000"/>
              </a:lnSpc>
              <a:spcBef>
                <a:spcPts val="0"/>
              </a:spcBef>
              <a:spcAft>
                <a:spcPts val="0"/>
              </a:spcAft>
              <a:buClr>
                <a:schemeClr val="dk1"/>
              </a:buClr>
              <a:buSzPts val="1100"/>
              <a:buFont typeface="Arial"/>
              <a:buNone/>
            </a:pPr>
            <a:r>
              <a:rPr lang="en-US" sz="1600"/>
              <a:t>KOKO OPERATIONS</a:t>
            </a:r>
            <a:endParaRPr sz="16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Clr>
                <a:schemeClr val="dk1"/>
              </a:buClr>
              <a:buSzPts val="1100"/>
              <a:buFont typeface="Arial"/>
              <a:buNone/>
            </a:pPr>
            <a:r>
              <a:rPr lang="en-US" sz="1400"/>
              <a:t>Stocktaking</a:t>
            </a:r>
            <a:endParaRPr sz="1400"/>
          </a:p>
          <a:p>
            <a:pPr indent="0" lvl="0" marL="0" rtl="0" algn="l">
              <a:lnSpc>
                <a:spcPct val="100000"/>
              </a:lnSpc>
              <a:spcBef>
                <a:spcPts val="0"/>
              </a:spcBef>
              <a:spcAft>
                <a:spcPts val="0"/>
              </a:spcAft>
              <a:buClr>
                <a:schemeClr val="dk1"/>
              </a:buClr>
              <a:buSzPts val="1100"/>
              <a:buFont typeface="Arial"/>
              <a:buNone/>
            </a:pPr>
            <a:r>
              <a:rPr lang="en-US" sz="1400"/>
              <a:t>Cooker delivery</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None/>
            </a:pPr>
            <a:r>
              <a:rPr lang="en-US" sz="1600"/>
              <a:t>PURPOSE</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400"/>
              <a:t>The KOKO Mile application was developed to support cooker operations. Cooker delivery drivers use the application to manage delivery tasks, and to manage the cooker inventory in the delivery trucks. At the KOKO agent shops, cooker operators use the application to deliver the right number of cookers to each shop, as well as to take stock of the existing cookers in the shops.</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600"/>
              <a:t>USEFUL LINKS</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400" u="sng">
                <a:solidFill>
                  <a:schemeClr val="hlink"/>
                </a:solidFill>
                <a:hlinkClick r:id="rId4"/>
              </a:rPr>
              <a:t>Cooker delivery through KOKO Mile</a:t>
            </a:r>
            <a:endParaRPr sz="1400"/>
          </a:p>
          <a:p>
            <a:pPr indent="0" lvl="0" marL="0" rtl="0" algn="l">
              <a:lnSpc>
                <a:spcPct val="100000"/>
              </a:lnSpc>
              <a:spcBef>
                <a:spcPts val="0"/>
              </a:spcBef>
              <a:spcAft>
                <a:spcPts val="0"/>
              </a:spcAft>
              <a:buNone/>
            </a:pPr>
            <a:r>
              <a:rPr lang="en-US" sz="1400" u="sng">
                <a:solidFill>
                  <a:schemeClr val="hlink"/>
                </a:solidFill>
                <a:hlinkClick r:id="rId5"/>
              </a:rPr>
              <a:t>Stock take through KOKO Mile</a:t>
            </a:r>
            <a:endParaRPr sz="1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36"/>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16" name="Google Shape;316;p36"/>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KOKO Mobile Apps</a:t>
            </a:r>
            <a:endParaRPr/>
          </a:p>
        </p:txBody>
      </p:sp>
      <p:sp>
        <p:nvSpPr>
          <p:cNvPr id="317" name="Google Shape;317;p3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18" name="Google Shape;318;p36"/>
          <p:cNvSpPr txBox="1"/>
          <p:nvPr>
            <p:ph idx="1" type="subTitle"/>
          </p:nvPr>
        </p:nvSpPr>
        <p:spPr>
          <a:xfrm>
            <a:off x="458725" y="1064725"/>
            <a:ext cx="11274600" cy="533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600"/>
              <a:t>APPLICATION NAME</a:t>
            </a:r>
            <a:endParaRPr sz="16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Clr>
                <a:schemeClr val="dk1"/>
              </a:buClr>
              <a:buSzPts val="1100"/>
              <a:buFont typeface="Arial"/>
              <a:buNone/>
            </a:pPr>
            <a:r>
              <a:rPr lang="en-US" sz="1400"/>
              <a:t>myKOKO Sales App</a:t>
            </a:r>
            <a:endParaRPr sz="1400"/>
          </a:p>
          <a:p>
            <a:pPr indent="0" lvl="0" marL="0" rtl="0" algn="l">
              <a:lnSpc>
                <a:spcPct val="100000"/>
              </a:lnSpc>
              <a:spcBef>
                <a:spcPts val="0"/>
              </a:spcBef>
              <a:spcAft>
                <a:spcPts val="0"/>
              </a:spcAft>
              <a:buClr>
                <a:schemeClr val="dk1"/>
              </a:buClr>
              <a:buSzPts val="1100"/>
              <a:buFont typeface="Arial"/>
              <a:buNone/>
            </a:pPr>
            <a:r>
              <a:t/>
            </a:r>
            <a:endParaRPr b="1" sz="1400"/>
          </a:p>
          <a:p>
            <a:pPr indent="0" lvl="0" marL="0" rtl="0" algn="l">
              <a:lnSpc>
                <a:spcPct val="100000"/>
              </a:lnSpc>
              <a:spcBef>
                <a:spcPts val="0"/>
              </a:spcBef>
              <a:spcAft>
                <a:spcPts val="0"/>
              </a:spcAft>
              <a:buClr>
                <a:schemeClr val="dk1"/>
              </a:buClr>
              <a:buSzPts val="1100"/>
              <a:buFont typeface="Arial"/>
              <a:buNone/>
            </a:pPr>
            <a:r>
              <a:rPr lang="en-US" sz="1600"/>
              <a:t>KOKO OPERATIONS</a:t>
            </a:r>
            <a:endParaRPr sz="16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Clr>
                <a:schemeClr val="dk1"/>
              </a:buClr>
              <a:buSzPts val="1100"/>
              <a:buFont typeface="Arial"/>
              <a:buNone/>
            </a:pPr>
            <a:r>
              <a:rPr lang="en-US" sz="1400"/>
              <a:t>Agent Networks</a:t>
            </a:r>
            <a:endParaRPr sz="1400"/>
          </a:p>
          <a:p>
            <a:pPr indent="0" lvl="0" marL="0" rtl="0" algn="l">
              <a:lnSpc>
                <a:spcPct val="100000"/>
              </a:lnSpc>
              <a:spcBef>
                <a:spcPts val="0"/>
              </a:spcBef>
              <a:spcAft>
                <a:spcPts val="0"/>
              </a:spcAft>
              <a:buClr>
                <a:schemeClr val="dk1"/>
              </a:buClr>
              <a:buSzPts val="1100"/>
              <a:buFont typeface="Arial"/>
              <a:buNone/>
            </a:pPr>
            <a:r>
              <a:rPr lang="en-US" sz="1400"/>
              <a:t>Customer Sales</a:t>
            </a:r>
            <a:endParaRPr sz="14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None/>
            </a:pPr>
            <a:r>
              <a:rPr lang="en-US" sz="1600"/>
              <a:t>PURPOSE</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400"/>
              <a:t>The myKOKO sales app was designed to help increase KOKO cooker and fuel sales by providing a platform to support KOKO agents and household customers. The app enables new users to register as KOKO customers, allows new customers to purchase cooker kits, and allows customers to manage their KOKO profiles. It also helps customer save for cookers, manage their KOKO wallets and participate in the KOKO referrals programme.</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600"/>
              <a:t>USEFUL LINKS</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400" u="sng">
                <a:solidFill>
                  <a:schemeClr val="hlink"/>
                </a:solidFill>
                <a:hlinkClick r:id="rId4"/>
              </a:rPr>
              <a:t>Sales App Scoping and Feature Specification</a:t>
            </a:r>
            <a:endParaRPr sz="1400"/>
          </a:p>
          <a:p>
            <a:pPr indent="0" lvl="0" marL="0" rtl="0" algn="l">
              <a:lnSpc>
                <a:spcPct val="100000"/>
              </a:lnSpc>
              <a:spcBef>
                <a:spcPts val="0"/>
              </a:spcBef>
              <a:spcAft>
                <a:spcPts val="0"/>
              </a:spcAft>
              <a:buNone/>
            </a:pPr>
            <a:r>
              <a:rPr lang="en-US" sz="1400" u="sng">
                <a:solidFill>
                  <a:schemeClr val="hlink"/>
                </a:solidFill>
                <a:hlinkClick r:id="rId5"/>
              </a:rPr>
              <a:t>Sales App (My Koko) Fixes - RoadMap</a:t>
            </a:r>
            <a:endParaRPr sz="1400"/>
          </a:p>
          <a:p>
            <a:pPr indent="0" lvl="0" marL="0" rtl="0" algn="l">
              <a:lnSpc>
                <a:spcPct val="100000"/>
              </a:lnSpc>
              <a:spcBef>
                <a:spcPts val="0"/>
              </a:spcBef>
              <a:spcAft>
                <a:spcPts val="0"/>
              </a:spcAft>
              <a:buNone/>
            </a:pPr>
            <a:r>
              <a:rPr lang="en-US" sz="1400" u="sng">
                <a:solidFill>
                  <a:schemeClr val="hlink"/>
                </a:solidFill>
                <a:hlinkClick r:id="rId6"/>
              </a:rPr>
              <a:t>MyKoko Sales App (V2) Improvements Deck</a:t>
            </a:r>
            <a:endParaRPr sz="1400"/>
          </a:p>
          <a:p>
            <a:pPr indent="0" lvl="0" marL="0" rtl="0" algn="l">
              <a:lnSpc>
                <a:spcPct val="100000"/>
              </a:lnSpc>
              <a:spcBef>
                <a:spcPts val="0"/>
              </a:spcBef>
              <a:spcAft>
                <a:spcPts val="0"/>
              </a:spcAft>
              <a:buNone/>
            </a:pPr>
            <a:r>
              <a:rPr lang="en-US" sz="1400" u="sng">
                <a:solidFill>
                  <a:schemeClr val="hlink"/>
                </a:solidFill>
                <a:hlinkClick r:id="rId7"/>
              </a:rPr>
              <a:t>MyKoko Improvements progress checklist</a:t>
            </a:r>
            <a:endParaRPr sz="1400"/>
          </a:p>
          <a:p>
            <a:pPr indent="0" lvl="0" marL="0" rtl="0" algn="l">
              <a:lnSpc>
                <a:spcPct val="100000"/>
              </a:lnSpc>
              <a:spcBef>
                <a:spcPts val="0"/>
              </a:spcBef>
              <a:spcAft>
                <a:spcPts val="0"/>
              </a:spcAft>
              <a:buNone/>
            </a:pPr>
            <a:r>
              <a:rPr lang="en-US" sz="1400" u="sng">
                <a:solidFill>
                  <a:schemeClr val="hlink"/>
                </a:solidFill>
                <a:hlinkClick r:id="rId8"/>
              </a:rPr>
              <a:t>MyKoko Improvements - Stories &amp; Requirements</a:t>
            </a:r>
            <a:endParaRPr sz="1400"/>
          </a:p>
          <a:p>
            <a:pPr indent="0" lvl="0" marL="0" rtl="0" algn="l">
              <a:lnSpc>
                <a:spcPct val="100000"/>
              </a:lnSpc>
              <a:spcBef>
                <a:spcPts val="0"/>
              </a:spcBef>
              <a:spcAft>
                <a:spcPts val="0"/>
              </a:spcAft>
              <a:buNone/>
            </a:pPr>
            <a:r>
              <a:rPr lang="en-US" sz="1400" u="sng">
                <a:solidFill>
                  <a:schemeClr val="hlink"/>
                </a:solidFill>
                <a:hlinkClick r:id="rId9"/>
              </a:rPr>
              <a:t>My KOKO - User Research (CSRs)</a:t>
            </a:r>
            <a:endParaRPr sz="1200"/>
          </a:p>
          <a:p>
            <a:pPr indent="0" lvl="0" marL="0" rtl="0" algn="l">
              <a:lnSpc>
                <a:spcPct val="100000"/>
              </a:lnSpc>
              <a:spcBef>
                <a:spcPts val="0"/>
              </a:spcBef>
              <a:spcAft>
                <a:spcPts val="0"/>
              </a:spcAft>
              <a:buNone/>
            </a:pPr>
            <a:r>
              <a:t/>
            </a:r>
            <a:endParaRPr sz="1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37"/>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24" name="Google Shape;324;p37"/>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my</a:t>
            </a:r>
            <a:r>
              <a:rPr lang="en-US"/>
              <a:t>KOKO </a:t>
            </a:r>
            <a:r>
              <a:rPr lang="en-US"/>
              <a:t>Sales App - User Acquisitions</a:t>
            </a:r>
            <a:endParaRPr/>
          </a:p>
        </p:txBody>
      </p:sp>
      <p:sp>
        <p:nvSpPr>
          <p:cNvPr id="325" name="Google Shape;325;p3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326" name="Google Shape;326;p37"/>
          <p:cNvPicPr preferRelativeResize="0"/>
          <p:nvPr/>
        </p:nvPicPr>
        <p:blipFill rotWithShape="1">
          <a:blip r:embed="rId4">
            <a:alphaModFix/>
          </a:blip>
          <a:srcRect b="298" l="0" r="0" t="308"/>
          <a:stretch/>
        </p:blipFill>
        <p:spPr>
          <a:xfrm>
            <a:off x="867300" y="1101025"/>
            <a:ext cx="10457378" cy="51727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0"/>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p>
            <a:pPr indent="-317500" lvl="0" marL="457200" rtl="0" algn="l">
              <a:lnSpc>
                <a:spcPct val="100000"/>
              </a:lnSpc>
              <a:spcBef>
                <a:spcPts val="1000"/>
              </a:spcBef>
              <a:spcAft>
                <a:spcPts val="0"/>
              </a:spcAft>
              <a:buSzPts val="1400"/>
              <a:buChar char="●"/>
            </a:pPr>
            <a:r>
              <a:rPr lang="en-US" sz="1400"/>
              <a:t>Introduction</a:t>
            </a:r>
            <a:endParaRPr sz="1400"/>
          </a:p>
          <a:p>
            <a:pPr indent="-317500" lvl="0" marL="457200" rtl="0" algn="l">
              <a:lnSpc>
                <a:spcPct val="100000"/>
              </a:lnSpc>
              <a:spcBef>
                <a:spcPts val="0"/>
              </a:spcBef>
              <a:spcAft>
                <a:spcPts val="0"/>
              </a:spcAft>
              <a:buSzPts val="1400"/>
              <a:buChar char="●"/>
            </a:pPr>
            <a:r>
              <a:rPr lang="en-US" sz="1400"/>
              <a:t>Objectives</a:t>
            </a:r>
            <a:endParaRPr sz="1400"/>
          </a:p>
          <a:p>
            <a:pPr indent="-317500" lvl="0" marL="457200" rtl="0" algn="l">
              <a:lnSpc>
                <a:spcPct val="100000"/>
              </a:lnSpc>
              <a:spcBef>
                <a:spcPts val="0"/>
              </a:spcBef>
              <a:spcAft>
                <a:spcPts val="0"/>
              </a:spcAft>
              <a:buSzPts val="1400"/>
              <a:buChar char="●"/>
            </a:pPr>
            <a:r>
              <a:rPr lang="en-US" sz="1400"/>
              <a:t>Approach</a:t>
            </a:r>
            <a:endParaRPr sz="1400"/>
          </a:p>
          <a:p>
            <a:pPr indent="-317500" lvl="0" marL="457200" rtl="0" algn="l">
              <a:lnSpc>
                <a:spcPct val="100000"/>
              </a:lnSpc>
              <a:spcBef>
                <a:spcPts val="0"/>
              </a:spcBef>
              <a:spcAft>
                <a:spcPts val="0"/>
              </a:spcAft>
              <a:buSzPts val="1400"/>
              <a:buChar char="●"/>
            </a:pPr>
            <a:r>
              <a:rPr lang="en-US" sz="1400"/>
              <a:t>KOKO Operations</a:t>
            </a:r>
            <a:endParaRPr sz="1400"/>
          </a:p>
          <a:p>
            <a:pPr indent="-317500" lvl="0" marL="457200" rtl="0" algn="l">
              <a:lnSpc>
                <a:spcPct val="100000"/>
              </a:lnSpc>
              <a:spcBef>
                <a:spcPts val="0"/>
              </a:spcBef>
              <a:spcAft>
                <a:spcPts val="0"/>
              </a:spcAft>
              <a:buSzPts val="1400"/>
              <a:buChar char="●"/>
            </a:pPr>
            <a:r>
              <a:rPr lang="en-US" sz="1400"/>
              <a:t>KOKO Mobile Applications</a:t>
            </a:r>
            <a:endParaRPr sz="1400"/>
          </a:p>
          <a:p>
            <a:pPr indent="-317500" lvl="0" marL="457200" rtl="0" algn="l">
              <a:lnSpc>
                <a:spcPct val="100000"/>
              </a:lnSpc>
              <a:spcBef>
                <a:spcPts val="0"/>
              </a:spcBef>
              <a:spcAft>
                <a:spcPts val="0"/>
              </a:spcAft>
              <a:buSzPts val="1400"/>
              <a:buChar char="●"/>
            </a:pPr>
            <a:r>
              <a:rPr lang="en-US" sz="1400"/>
              <a:t>Operational Functional Gaps</a:t>
            </a:r>
            <a:endParaRPr sz="1400"/>
          </a:p>
          <a:p>
            <a:pPr indent="-317500" lvl="0" marL="457200" rtl="0" algn="l">
              <a:lnSpc>
                <a:spcPct val="100000"/>
              </a:lnSpc>
              <a:spcBef>
                <a:spcPts val="0"/>
              </a:spcBef>
              <a:spcAft>
                <a:spcPts val="0"/>
              </a:spcAft>
              <a:buSzPts val="1400"/>
              <a:buChar char="●"/>
            </a:pPr>
            <a:r>
              <a:rPr lang="en-US" sz="1400"/>
              <a:t>Mobile App Pain-points</a:t>
            </a:r>
            <a:endParaRPr sz="1400"/>
          </a:p>
          <a:p>
            <a:pPr indent="-317500" lvl="0" marL="457200" rtl="0" algn="l">
              <a:lnSpc>
                <a:spcPct val="100000"/>
              </a:lnSpc>
              <a:spcBef>
                <a:spcPts val="0"/>
              </a:spcBef>
              <a:spcAft>
                <a:spcPts val="0"/>
              </a:spcAft>
              <a:buSzPts val="1400"/>
              <a:buChar char="●"/>
            </a:pPr>
            <a:r>
              <a:rPr lang="en-US" sz="1400"/>
              <a:t>Mobile App Requirements</a:t>
            </a:r>
            <a:endParaRPr sz="1400"/>
          </a:p>
          <a:p>
            <a:pPr indent="-317500" lvl="0" marL="457200" rtl="0" algn="l">
              <a:lnSpc>
                <a:spcPct val="100000"/>
              </a:lnSpc>
              <a:spcBef>
                <a:spcPts val="0"/>
              </a:spcBef>
              <a:spcAft>
                <a:spcPts val="0"/>
              </a:spcAft>
              <a:buSzPts val="1400"/>
              <a:buChar char="●"/>
            </a:pPr>
            <a:r>
              <a:rPr lang="en-US" sz="1400"/>
              <a:t>Mobile App Recommendations</a:t>
            </a:r>
            <a:endParaRPr sz="1400"/>
          </a:p>
          <a:p>
            <a:pPr indent="-317500" lvl="0" marL="457200" rtl="0" algn="l">
              <a:lnSpc>
                <a:spcPct val="100000"/>
              </a:lnSpc>
              <a:spcBef>
                <a:spcPts val="0"/>
              </a:spcBef>
              <a:spcAft>
                <a:spcPts val="0"/>
              </a:spcAft>
              <a:buSzPts val="1400"/>
              <a:buChar char="●"/>
            </a:pPr>
            <a:r>
              <a:rPr lang="en-US" sz="1400"/>
              <a:t>New Mobile App Proposals</a:t>
            </a:r>
            <a:endParaRPr sz="1400"/>
          </a:p>
          <a:p>
            <a:pPr indent="-317500" lvl="0" marL="457200" rtl="0" algn="l">
              <a:lnSpc>
                <a:spcPct val="100000"/>
              </a:lnSpc>
              <a:spcBef>
                <a:spcPts val="0"/>
              </a:spcBef>
              <a:spcAft>
                <a:spcPts val="0"/>
              </a:spcAft>
              <a:buSzPts val="1400"/>
              <a:buChar char="●"/>
            </a:pPr>
            <a:r>
              <a:rPr lang="en-US" sz="1400"/>
              <a:t>Roadmap Proposals</a:t>
            </a:r>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38"/>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32" name="Google Shape;332;p38"/>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my</a:t>
            </a:r>
            <a:r>
              <a:rPr lang="en-US"/>
              <a:t>KOKO </a:t>
            </a:r>
            <a:r>
              <a:rPr lang="en-US"/>
              <a:t>Sales App - Daily Active Users</a:t>
            </a:r>
            <a:endParaRPr/>
          </a:p>
        </p:txBody>
      </p:sp>
      <p:sp>
        <p:nvSpPr>
          <p:cNvPr id="333" name="Google Shape;333;p3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334" name="Google Shape;334;p38"/>
          <p:cNvPicPr preferRelativeResize="0"/>
          <p:nvPr/>
        </p:nvPicPr>
        <p:blipFill rotWithShape="1">
          <a:blip r:embed="rId4">
            <a:alphaModFix/>
          </a:blip>
          <a:srcRect b="308" l="0" r="0" t="308"/>
          <a:stretch/>
        </p:blipFill>
        <p:spPr>
          <a:xfrm>
            <a:off x="941575" y="1118200"/>
            <a:ext cx="10308851" cy="5103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39"/>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40" name="Google Shape;340;p39"/>
          <p:cNvSpPr txBox="1"/>
          <p:nvPr>
            <p:ph type="title"/>
          </p:nvPr>
        </p:nvSpPr>
        <p:spPr>
          <a:xfrm>
            <a:off x="1200150" y="91450"/>
            <a:ext cx="107601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my</a:t>
            </a:r>
            <a:r>
              <a:rPr lang="en-US"/>
              <a:t>KOKO </a:t>
            </a:r>
            <a:r>
              <a:rPr lang="en-US"/>
              <a:t>Sales App - Install Base (All Devices)</a:t>
            </a:r>
            <a:endParaRPr/>
          </a:p>
        </p:txBody>
      </p:sp>
      <p:sp>
        <p:nvSpPr>
          <p:cNvPr id="341" name="Google Shape;341;p3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342" name="Google Shape;342;p39"/>
          <p:cNvPicPr preferRelativeResize="0"/>
          <p:nvPr/>
        </p:nvPicPr>
        <p:blipFill rotWithShape="1">
          <a:blip r:embed="rId4">
            <a:alphaModFix/>
          </a:blip>
          <a:srcRect b="268" l="0" r="0" t="268"/>
          <a:stretch/>
        </p:blipFill>
        <p:spPr>
          <a:xfrm>
            <a:off x="941575" y="1118200"/>
            <a:ext cx="10308847" cy="5103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40"/>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48" name="Google Shape;348;p40"/>
          <p:cNvSpPr txBox="1"/>
          <p:nvPr>
            <p:ph type="title"/>
          </p:nvPr>
        </p:nvSpPr>
        <p:spPr>
          <a:xfrm>
            <a:off x="1200150" y="91450"/>
            <a:ext cx="107514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my</a:t>
            </a:r>
            <a:r>
              <a:rPr lang="en-US"/>
              <a:t>KOKO </a:t>
            </a:r>
            <a:r>
              <a:rPr lang="en-US"/>
              <a:t>Sales App - Install Base (Unique Users)</a:t>
            </a:r>
            <a:endParaRPr/>
          </a:p>
        </p:txBody>
      </p:sp>
      <p:sp>
        <p:nvSpPr>
          <p:cNvPr id="349" name="Google Shape;349;p4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350" name="Google Shape;350;p40"/>
          <p:cNvPicPr preferRelativeResize="0"/>
          <p:nvPr/>
        </p:nvPicPr>
        <p:blipFill rotWithShape="1">
          <a:blip r:embed="rId4">
            <a:alphaModFix/>
          </a:blip>
          <a:srcRect b="109" l="0" r="0" t="119"/>
          <a:stretch/>
        </p:blipFill>
        <p:spPr>
          <a:xfrm>
            <a:off x="941575" y="1118200"/>
            <a:ext cx="10308848" cy="5103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4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56" name="Google Shape;356;p41"/>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Operational Functional Gaps</a:t>
            </a:r>
            <a:endParaRPr/>
          </a:p>
        </p:txBody>
      </p:sp>
      <p:sp>
        <p:nvSpPr>
          <p:cNvPr id="357" name="Google Shape;357;p41"/>
          <p:cNvSpPr txBox="1"/>
          <p:nvPr>
            <p:ph idx="1" type="subTitle"/>
          </p:nvPr>
        </p:nvSpPr>
        <p:spPr>
          <a:xfrm>
            <a:off x="458725" y="1332475"/>
            <a:ext cx="11274600" cy="5068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sz="1600"/>
              <a:t>NETWORK OPERATIONS</a:t>
            </a:r>
            <a:endParaRPr b="1" sz="1600"/>
          </a:p>
          <a:p>
            <a:pPr indent="0" lvl="0" marL="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US" sz="1400"/>
              <a:t>Planning for deployment operations is done entirely on Google sheets.</a:t>
            </a:r>
            <a:endParaRPr sz="1400"/>
          </a:p>
          <a:p>
            <a:pPr indent="-317500" lvl="0" marL="457200" rtl="0" algn="l">
              <a:lnSpc>
                <a:spcPct val="100000"/>
              </a:lnSpc>
              <a:spcBef>
                <a:spcPts val="0"/>
              </a:spcBef>
              <a:spcAft>
                <a:spcPts val="0"/>
              </a:spcAft>
              <a:buSzPts val="1400"/>
              <a:buChar char="●"/>
            </a:pPr>
            <a:r>
              <a:rPr lang="en-US" sz="1400"/>
              <a:t>The QA team for civil works inspections rely on Google forms for reporting.</a:t>
            </a:r>
            <a:endParaRPr sz="1400"/>
          </a:p>
          <a:p>
            <a:pPr indent="-317500" lvl="0" marL="457200" rtl="0" algn="l">
              <a:lnSpc>
                <a:spcPct val="100000"/>
              </a:lnSpc>
              <a:spcBef>
                <a:spcPts val="0"/>
              </a:spcBef>
              <a:spcAft>
                <a:spcPts val="0"/>
              </a:spcAft>
              <a:buSzPts val="1400"/>
              <a:buChar char="●"/>
            </a:pPr>
            <a:r>
              <a:rPr lang="en-US" sz="1400"/>
              <a:t>Agent shop inspection team takes photos on their phones and uploads them to Google drive.</a:t>
            </a:r>
            <a:endParaRPr sz="1400"/>
          </a:p>
          <a:p>
            <a:pPr indent="-317500" lvl="0" marL="457200" rtl="0" algn="l">
              <a:lnSpc>
                <a:spcPct val="100000"/>
              </a:lnSpc>
              <a:spcBef>
                <a:spcPts val="0"/>
              </a:spcBef>
              <a:spcAft>
                <a:spcPts val="0"/>
              </a:spcAft>
              <a:buSzPts val="1400"/>
              <a:buChar char="●"/>
            </a:pPr>
            <a:r>
              <a:rPr lang="en-US" sz="1400"/>
              <a:t>There is no direct sharing of data between related functions.</a:t>
            </a:r>
            <a:endParaRPr sz="1400"/>
          </a:p>
          <a:p>
            <a:pPr indent="-317500" lvl="0" marL="457200" rtl="0" algn="l">
              <a:lnSpc>
                <a:spcPct val="100000"/>
              </a:lnSpc>
              <a:spcBef>
                <a:spcPts val="0"/>
              </a:spcBef>
              <a:spcAft>
                <a:spcPts val="0"/>
              </a:spcAft>
              <a:buSzPts val="1400"/>
              <a:buChar char="●"/>
            </a:pPr>
            <a:r>
              <a:rPr lang="en-US" sz="1400"/>
              <a:t>Spreadsheet records can easily be corrupted, both intentionally and unintentionally.</a:t>
            </a:r>
            <a:endParaRPr sz="1400"/>
          </a:p>
          <a:p>
            <a:pPr indent="-317500" lvl="0" marL="457200" rtl="0" algn="l">
              <a:lnSpc>
                <a:spcPct val="100000"/>
              </a:lnSpc>
              <a:spcBef>
                <a:spcPts val="0"/>
              </a:spcBef>
              <a:spcAft>
                <a:spcPts val="0"/>
              </a:spcAft>
              <a:buSzPts val="1400"/>
              <a:buChar char="●"/>
            </a:pPr>
            <a:r>
              <a:rPr lang="en-US" sz="1400"/>
              <a:t>Generating reports from spreadsheets is tedious and time consuming.</a:t>
            </a:r>
            <a:endParaRPr sz="1400"/>
          </a:p>
        </p:txBody>
      </p:sp>
      <p:sp>
        <p:nvSpPr>
          <p:cNvPr id="358" name="Google Shape;358;p4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id="363" name="Google Shape;363;p4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64" name="Google Shape;364;p42"/>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Operational Functional Gaps</a:t>
            </a:r>
            <a:endParaRPr/>
          </a:p>
        </p:txBody>
      </p:sp>
      <p:sp>
        <p:nvSpPr>
          <p:cNvPr id="365" name="Google Shape;365;p42"/>
          <p:cNvSpPr txBox="1"/>
          <p:nvPr>
            <p:ph idx="1" type="subTitle"/>
          </p:nvPr>
        </p:nvSpPr>
        <p:spPr>
          <a:xfrm>
            <a:off x="458725" y="1332475"/>
            <a:ext cx="11274600" cy="5068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sz="1600"/>
              <a:t>COOKER OPERATIONS</a:t>
            </a:r>
            <a:endParaRPr b="1" sz="1600"/>
          </a:p>
          <a:p>
            <a:pPr indent="0" lvl="0" marL="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US" sz="1400"/>
              <a:t>The bulk synchronization of cooker kits with the ERP is faulty.</a:t>
            </a:r>
            <a:endParaRPr sz="1400"/>
          </a:p>
          <a:p>
            <a:pPr indent="-317500" lvl="0" marL="457200" rtl="0" algn="l">
              <a:lnSpc>
                <a:spcPct val="100000"/>
              </a:lnSpc>
              <a:spcBef>
                <a:spcPts val="0"/>
              </a:spcBef>
              <a:spcAft>
                <a:spcPts val="0"/>
              </a:spcAft>
              <a:buSzPts val="1400"/>
              <a:buChar char="●"/>
            </a:pPr>
            <a:r>
              <a:rPr lang="en-US" sz="1400"/>
              <a:t>Reverse logistics has to be done manually.</a:t>
            </a:r>
            <a:endParaRPr sz="1400"/>
          </a:p>
          <a:p>
            <a:pPr indent="-317500" lvl="0" marL="457200" rtl="0" algn="l">
              <a:lnSpc>
                <a:spcPct val="100000"/>
              </a:lnSpc>
              <a:spcBef>
                <a:spcPts val="0"/>
              </a:spcBef>
              <a:spcAft>
                <a:spcPts val="0"/>
              </a:spcAft>
              <a:buSzPts val="1400"/>
              <a:buChar char="●"/>
            </a:pPr>
            <a:r>
              <a:rPr lang="en-US" sz="1400"/>
              <a:t>There’s no check to ensure that clerks complete stocktaking in agent shops.</a:t>
            </a:r>
            <a:endParaRPr sz="1400"/>
          </a:p>
          <a:p>
            <a:pPr indent="-317500" lvl="0" marL="457200" rtl="0" algn="l">
              <a:lnSpc>
                <a:spcPct val="100000"/>
              </a:lnSpc>
              <a:spcBef>
                <a:spcPts val="0"/>
              </a:spcBef>
              <a:spcAft>
                <a:spcPts val="0"/>
              </a:spcAft>
              <a:buSzPts val="1400"/>
              <a:buChar char="●"/>
            </a:pPr>
            <a:r>
              <a:rPr lang="en-US" sz="1400"/>
              <a:t>Cooker service technicians have to use Google sheets for planning field visits.</a:t>
            </a:r>
            <a:endParaRPr sz="1400"/>
          </a:p>
          <a:p>
            <a:pPr indent="-317500" lvl="0" marL="457200" rtl="0" algn="l">
              <a:lnSpc>
                <a:spcPct val="100000"/>
              </a:lnSpc>
              <a:spcBef>
                <a:spcPts val="0"/>
              </a:spcBef>
              <a:spcAft>
                <a:spcPts val="0"/>
              </a:spcAft>
              <a:buSzPts val="1400"/>
              <a:buChar char="●"/>
            </a:pPr>
            <a:r>
              <a:rPr lang="en-US" sz="1400"/>
              <a:t>Cooker service teams manage their spare parts using Google sheets.</a:t>
            </a:r>
            <a:endParaRPr sz="1400"/>
          </a:p>
          <a:p>
            <a:pPr indent="-317500" lvl="0" marL="457200" rtl="0" algn="l">
              <a:lnSpc>
                <a:spcPct val="100000"/>
              </a:lnSpc>
              <a:spcBef>
                <a:spcPts val="0"/>
              </a:spcBef>
              <a:spcAft>
                <a:spcPts val="0"/>
              </a:spcAft>
              <a:buSzPts val="1400"/>
              <a:buChar char="●"/>
            </a:pPr>
            <a:r>
              <a:rPr lang="en-US" sz="1400"/>
              <a:t>There are no instructional guides available to field service teams.</a:t>
            </a:r>
            <a:endParaRPr sz="1400"/>
          </a:p>
          <a:p>
            <a:pPr indent="-317500" lvl="0" marL="457200" rtl="0" algn="l">
              <a:lnSpc>
                <a:spcPct val="100000"/>
              </a:lnSpc>
              <a:spcBef>
                <a:spcPts val="0"/>
              </a:spcBef>
              <a:spcAft>
                <a:spcPts val="0"/>
              </a:spcAft>
              <a:buSzPts val="1400"/>
              <a:buChar char="●"/>
            </a:pPr>
            <a:r>
              <a:rPr lang="en-US" sz="1400"/>
              <a:t>Documenting spare part and cooker kit serial numbers has to be done using WhatsApp in the field.</a:t>
            </a:r>
            <a:endParaRPr sz="1400"/>
          </a:p>
          <a:p>
            <a:pPr indent="-317500" lvl="0" marL="457200" rtl="0" algn="l">
              <a:lnSpc>
                <a:spcPct val="100000"/>
              </a:lnSpc>
              <a:spcBef>
                <a:spcPts val="0"/>
              </a:spcBef>
              <a:spcAft>
                <a:spcPts val="0"/>
              </a:spcAft>
              <a:buSzPts val="1400"/>
              <a:buChar char="●"/>
            </a:pPr>
            <a:r>
              <a:rPr lang="en-US" sz="1400"/>
              <a:t>Technicians have to submit repair notes and comments  into the service tracker spreadsheet.</a:t>
            </a:r>
            <a:endParaRPr sz="1400"/>
          </a:p>
          <a:p>
            <a:pPr indent="-317500" lvl="0" marL="457200" rtl="0" algn="l">
              <a:lnSpc>
                <a:spcPct val="100000"/>
              </a:lnSpc>
              <a:spcBef>
                <a:spcPts val="0"/>
              </a:spcBef>
              <a:spcAft>
                <a:spcPts val="0"/>
              </a:spcAft>
              <a:buSzPts val="1400"/>
              <a:buChar char="●"/>
            </a:pPr>
            <a:r>
              <a:rPr lang="en-US" sz="1400"/>
              <a:t>Replacing faulty canisters or cooker kits is done through Customer Care.</a:t>
            </a:r>
            <a:endParaRPr sz="1400"/>
          </a:p>
          <a:p>
            <a:pPr indent="-317500" lvl="0" marL="457200" rtl="0" algn="l">
              <a:lnSpc>
                <a:spcPct val="100000"/>
              </a:lnSpc>
              <a:spcBef>
                <a:spcPts val="0"/>
              </a:spcBef>
              <a:spcAft>
                <a:spcPts val="0"/>
              </a:spcAft>
              <a:buSzPts val="1400"/>
              <a:buChar char="●"/>
            </a:pPr>
            <a:r>
              <a:rPr lang="en-US" sz="1400"/>
              <a:t>It is difficult to track part movement using spreadsheets. </a:t>
            </a:r>
            <a:endParaRPr sz="1400"/>
          </a:p>
          <a:p>
            <a:pPr indent="0" lvl="0" marL="0" rtl="0" algn="l">
              <a:lnSpc>
                <a:spcPct val="100000"/>
              </a:lnSpc>
              <a:spcBef>
                <a:spcPts val="0"/>
              </a:spcBef>
              <a:spcAft>
                <a:spcPts val="0"/>
              </a:spcAft>
              <a:buNone/>
            </a:pPr>
            <a:r>
              <a:t/>
            </a:r>
            <a:endParaRPr sz="1400"/>
          </a:p>
        </p:txBody>
      </p:sp>
      <p:sp>
        <p:nvSpPr>
          <p:cNvPr id="366" name="Google Shape;366;p4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4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72" name="Google Shape;372;p43"/>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Operational Functional Gaps</a:t>
            </a:r>
            <a:endParaRPr/>
          </a:p>
        </p:txBody>
      </p:sp>
      <p:sp>
        <p:nvSpPr>
          <p:cNvPr id="373" name="Google Shape;373;p43"/>
          <p:cNvSpPr txBox="1"/>
          <p:nvPr>
            <p:ph idx="1" type="subTitle"/>
          </p:nvPr>
        </p:nvSpPr>
        <p:spPr>
          <a:xfrm>
            <a:off x="458725" y="1332475"/>
            <a:ext cx="11274600" cy="474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sz="1600"/>
              <a:t>AGENT NETWORKS</a:t>
            </a:r>
            <a:endParaRPr b="1" sz="1600"/>
          </a:p>
          <a:p>
            <a:pPr indent="0" lvl="0" marL="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US" sz="1400"/>
              <a:t>KOKO agents have no visibility of their sales figures</a:t>
            </a:r>
            <a:endParaRPr sz="1400"/>
          </a:p>
          <a:p>
            <a:pPr indent="-317500" lvl="0" marL="457200" rtl="0" algn="l">
              <a:lnSpc>
                <a:spcPct val="100000"/>
              </a:lnSpc>
              <a:spcBef>
                <a:spcPts val="0"/>
              </a:spcBef>
              <a:spcAft>
                <a:spcPts val="0"/>
              </a:spcAft>
              <a:buSzPts val="1400"/>
              <a:buChar char="●"/>
            </a:pPr>
            <a:r>
              <a:rPr lang="en-US" sz="1400"/>
              <a:t>KOKO agents have no visibility of customers they have recruited</a:t>
            </a:r>
            <a:endParaRPr sz="1400"/>
          </a:p>
          <a:p>
            <a:pPr indent="-317500" lvl="0" marL="457200" rtl="0" algn="l">
              <a:lnSpc>
                <a:spcPct val="100000"/>
              </a:lnSpc>
              <a:spcBef>
                <a:spcPts val="0"/>
              </a:spcBef>
              <a:spcAft>
                <a:spcPts val="0"/>
              </a:spcAft>
              <a:buSzPts val="1400"/>
              <a:buChar char="●"/>
            </a:pPr>
            <a:r>
              <a:rPr lang="en-US" sz="1400"/>
              <a:t>KOKO agents have no visibility of their active leads</a:t>
            </a:r>
            <a:endParaRPr sz="1400"/>
          </a:p>
          <a:p>
            <a:pPr indent="-317500" lvl="0" marL="457200" rtl="0" algn="l">
              <a:lnSpc>
                <a:spcPct val="100000"/>
              </a:lnSpc>
              <a:spcBef>
                <a:spcPts val="0"/>
              </a:spcBef>
              <a:spcAft>
                <a:spcPts val="0"/>
              </a:spcAft>
              <a:buSzPts val="1400"/>
              <a:buChar char="●"/>
            </a:pPr>
            <a:r>
              <a:rPr lang="en-US" sz="1400"/>
              <a:t>KOKO agents have no visibility of their expiring leads</a:t>
            </a:r>
            <a:endParaRPr sz="1400"/>
          </a:p>
          <a:p>
            <a:pPr indent="-317500" lvl="0" marL="457200" rtl="0" algn="l">
              <a:lnSpc>
                <a:spcPct val="100000"/>
              </a:lnSpc>
              <a:spcBef>
                <a:spcPts val="0"/>
              </a:spcBef>
              <a:spcAft>
                <a:spcPts val="0"/>
              </a:spcAft>
              <a:buSzPts val="1400"/>
              <a:buChar char="●"/>
            </a:pPr>
            <a:r>
              <a:rPr lang="en-US" sz="1400"/>
              <a:t>KOKO agents have no visibility of their performance vs targets</a:t>
            </a:r>
            <a:endParaRPr sz="1400"/>
          </a:p>
          <a:p>
            <a:pPr indent="-317500" lvl="0" marL="457200" rtl="0" algn="l">
              <a:lnSpc>
                <a:spcPct val="100000"/>
              </a:lnSpc>
              <a:spcBef>
                <a:spcPts val="0"/>
              </a:spcBef>
              <a:spcAft>
                <a:spcPts val="0"/>
              </a:spcAft>
              <a:buSzPts val="1400"/>
              <a:buChar char="●"/>
            </a:pPr>
            <a:r>
              <a:rPr lang="en-US" sz="1400"/>
              <a:t>KOKO agents have no visibility of their fuel sales</a:t>
            </a:r>
            <a:endParaRPr sz="1400"/>
          </a:p>
          <a:p>
            <a:pPr indent="-317500" lvl="0" marL="457200" rtl="0" algn="l">
              <a:lnSpc>
                <a:spcPct val="100000"/>
              </a:lnSpc>
              <a:spcBef>
                <a:spcPts val="0"/>
              </a:spcBef>
              <a:spcAft>
                <a:spcPts val="0"/>
              </a:spcAft>
              <a:buSzPts val="1400"/>
              <a:buChar char="●"/>
            </a:pPr>
            <a:r>
              <a:rPr lang="en-US" sz="1400"/>
              <a:t>KOKO agents have no visibility of their monthly performance ranking</a:t>
            </a:r>
            <a:endParaRPr sz="1400"/>
          </a:p>
          <a:p>
            <a:pPr indent="-317500" lvl="0" marL="457200" rtl="0" algn="l">
              <a:lnSpc>
                <a:spcPct val="100000"/>
              </a:lnSpc>
              <a:spcBef>
                <a:spcPts val="0"/>
              </a:spcBef>
              <a:spcAft>
                <a:spcPts val="0"/>
              </a:spcAft>
              <a:buSzPts val="1400"/>
              <a:buChar char="●"/>
            </a:pPr>
            <a:r>
              <a:rPr lang="en-US" sz="1400"/>
              <a:t>SMS is not an effective communication tool due to the character length limitation.</a:t>
            </a:r>
            <a:endParaRPr sz="1400"/>
          </a:p>
          <a:p>
            <a:pPr indent="-317500" lvl="0" marL="457200" rtl="0" algn="l">
              <a:lnSpc>
                <a:spcPct val="100000"/>
              </a:lnSpc>
              <a:spcBef>
                <a:spcPts val="0"/>
              </a:spcBef>
              <a:spcAft>
                <a:spcPts val="0"/>
              </a:spcAft>
              <a:buSzPts val="1400"/>
              <a:buChar char="●"/>
            </a:pPr>
            <a:r>
              <a:rPr lang="en-US" sz="1400"/>
              <a:t>The Agent sales team has no internal tool for sending agent sales targets and alerts.</a:t>
            </a:r>
            <a:endParaRPr sz="1400"/>
          </a:p>
          <a:p>
            <a:pPr indent="-317500" lvl="0" marL="457200" rtl="0" algn="l">
              <a:lnSpc>
                <a:spcPct val="100000"/>
              </a:lnSpc>
              <a:spcBef>
                <a:spcPts val="0"/>
              </a:spcBef>
              <a:spcAft>
                <a:spcPts val="0"/>
              </a:spcAft>
              <a:buSzPts val="1400"/>
              <a:buChar char="●"/>
            </a:pPr>
            <a:r>
              <a:rPr lang="en-US" sz="1400"/>
              <a:t>Agents have to use Google sheets to capture leads information. </a:t>
            </a:r>
            <a:endParaRPr sz="1400"/>
          </a:p>
          <a:p>
            <a:pPr indent="-317500" lvl="0" marL="457200" rtl="0" algn="l">
              <a:lnSpc>
                <a:spcPct val="100000"/>
              </a:lnSpc>
              <a:spcBef>
                <a:spcPts val="0"/>
              </a:spcBef>
              <a:spcAft>
                <a:spcPts val="0"/>
              </a:spcAft>
              <a:buSzPts val="1400"/>
              <a:buChar char="●"/>
            </a:pPr>
            <a:r>
              <a:rPr lang="en-US" sz="1400"/>
              <a:t>Agents have to use WhatsApp groups to communicate with the support team at KOKO</a:t>
            </a:r>
            <a:endParaRPr sz="1400"/>
          </a:p>
          <a:p>
            <a:pPr indent="-317500" lvl="0" marL="457200" rtl="0" algn="l">
              <a:lnSpc>
                <a:spcPct val="100000"/>
              </a:lnSpc>
              <a:spcBef>
                <a:spcPts val="0"/>
              </a:spcBef>
              <a:spcAft>
                <a:spcPts val="0"/>
              </a:spcAft>
              <a:buSzPts val="1400"/>
              <a:buChar char="●"/>
            </a:pPr>
            <a:r>
              <a:rPr lang="en-US" sz="1400"/>
              <a:t>Reporting is time consuming and difficult when using Google Sheets to capture data.</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p:txBody>
      </p:sp>
      <p:sp>
        <p:nvSpPr>
          <p:cNvPr id="374" name="Google Shape;374;p4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id="379" name="Google Shape;379;p4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80" name="Google Shape;380;p44"/>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Operational Functional Gaps</a:t>
            </a:r>
            <a:endParaRPr/>
          </a:p>
        </p:txBody>
      </p:sp>
      <p:sp>
        <p:nvSpPr>
          <p:cNvPr id="381" name="Google Shape;381;p44"/>
          <p:cNvSpPr txBox="1"/>
          <p:nvPr>
            <p:ph idx="1" type="subTitle"/>
          </p:nvPr>
        </p:nvSpPr>
        <p:spPr>
          <a:xfrm>
            <a:off x="458725" y="1332475"/>
            <a:ext cx="11274600" cy="5068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sz="1600"/>
              <a:t>FUEL OPERATIONS</a:t>
            </a:r>
            <a:endParaRPr b="1" sz="1600"/>
          </a:p>
          <a:p>
            <a:pPr indent="0" lvl="0" marL="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US" sz="1400"/>
              <a:t>Fuel quality measurement at fuel depots is manual and results must be sent to KOKO using WhatsApp.</a:t>
            </a:r>
            <a:endParaRPr sz="1400"/>
          </a:p>
          <a:p>
            <a:pPr indent="-317500" lvl="0" marL="457200" rtl="0" algn="l">
              <a:lnSpc>
                <a:spcPct val="100000"/>
              </a:lnSpc>
              <a:spcBef>
                <a:spcPts val="0"/>
              </a:spcBef>
              <a:spcAft>
                <a:spcPts val="0"/>
              </a:spcAft>
              <a:buSzPts val="1400"/>
              <a:buChar char="●"/>
            </a:pPr>
            <a:r>
              <a:rPr lang="en-US" sz="1400"/>
              <a:t>There’s no performance monitoring tool for fuel operators</a:t>
            </a:r>
            <a:endParaRPr sz="1400"/>
          </a:p>
          <a:p>
            <a:pPr indent="-317500" lvl="0" marL="457200" rtl="0" algn="l">
              <a:lnSpc>
                <a:spcPct val="100000"/>
              </a:lnSpc>
              <a:spcBef>
                <a:spcPts val="0"/>
              </a:spcBef>
              <a:spcAft>
                <a:spcPts val="0"/>
              </a:spcAft>
              <a:buSzPts val="1400"/>
              <a:buChar char="●"/>
            </a:pPr>
            <a:r>
              <a:rPr lang="en-US" sz="1400"/>
              <a:t>Process delays requiring escalation can cause unnecessary delays to both operators and KOKO agents</a:t>
            </a:r>
            <a:endParaRPr sz="1400"/>
          </a:p>
          <a:p>
            <a:pPr indent="-317500" lvl="0" marL="457200" rtl="0" algn="l">
              <a:lnSpc>
                <a:spcPct val="100000"/>
              </a:lnSpc>
              <a:spcBef>
                <a:spcPts val="0"/>
              </a:spcBef>
              <a:spcAft>
                <a:spcPts val="0"/>
              </a:spcAft>
              <a:buSzPts val="1400"/>
              <a:buChar char="●"/>
            </a:pPr>
            <a:r>
              <a:rPr lang="en-US" sz="1400"/>
              <a:t>Operators have no issue reporting tool and have to make phone calls to get support</a:t>
            </a:r>
            <a:endParaRPr sz="1400"/>
          </a:p>
          <a:p>
            <a:pPr indent="0" lvl="0" marL="0" rtl="0" algn="l">
              <a:lnSpc>
                <a:spcPct val="100000"/>
              </a:lnSpc>
              <a:spcBef>
                <a:spcPts val="0"/>
              </a:spcBef>
              <a:spcAft>
                <a:spcPts val="0"/>
              </a:spcAft>
              <a:buNone/>
            </a:pPr>
            <a:br>
              <a:rPr lang="en-US" sz="1400"/>
            </a:br>
            <a:endParaRPr sz="1400"/>
          </a:p>
          <a:p>
            <a:pPr indent="0" lvl="0" marL="0" rtl="0" algn="l">
              <a:lnSpc>
                <a:spcPct val="100000"/>
              </a:lnSpc>
              <a:spcBef>
                <a:spcPts val="0"/>
              </a:spcBef>
              <a:spcAft>
                <a:spcPts val="0"/>
              </a:spcAft>
              <a:buNone/>
            </a:pPr>
            <a:r>
              <a:rPr b="1" lang="en-US" sz="1600"/>
              <a:t>CUSTOMER CARE</a:t>
            </a:r>
            <a:endParaRPr b="1" sz="1600"/>
          </a:p>
          <a:p>
            <a:pPr indent="0" lvl="0" marL="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US" sz="1400"/>
              <a:t>Agents use a WhatsApp group to support the Field Service team. </a:t>
            </a:r>
            <a:endParaRPr sz="1400"/>
          </a:p>
          <a:p>
            <a:pPr indent="-317500" lvl="0" marL="457200" rtl="0" algn="l">
              <a:lnSpc>
                <a:spcPct val="100000"/>
              </a:lnSpc>
              <a:spcBef>
                <a:spcPts val="0"/>
              </a:spcBef>
              <a:spcAft>
                <a:spcPts val="0"/>
              </a:spcAft>
              <a:buSzPts val="1400"/>
              <a:buChar char="●"/>
            </a:pPr>
            <a:r>
              <a:rPr lang="en-US" sz="1400"/>
              <a:t>Agents process field data like kit serial numbers, kit transfers etc manually.</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Clr>
                <a:schemeClr val="dk1"/>
              </a:buClr>
              <a:buSzPts val="1100"/>
              <a:buFont typeface="Arial"/>
              <a:buNone/>
            </a:pPr>
            <a:r>
              <a:rPr b="1" lang="en-US" sz="1600"/>
              <a:t>CUSTOMER SALES</a:t>
            </a:r>
            <a:endParaRPr b="1" sz="1600"/>
          </a:p>
          <a:p>
            <a:pPr indent="0" lvl="0" marL="0" rtl="0" algn="l">
              <a:lnSpc>
                <a:spcPct val="100000"/>
              </a:lnSpc>
              <a:spcBef>
                <a:spcPts val="0"/>
              </a:spcBef>
              <a:spcAft>
                <a:spcPts val="0"/>
              </a:spcAft>
              <a:buClr>
                <a:schemeClr val="dk1"/>
              </a:buClr>
              <a:buSzPts val="1100"/>
              <a:buFont typeface="Arial"/>
              <a:buNone/>
            </a:pPr>
            <a:r>
              <a:t/>
            </a:r>
            <a:endParaRPr sz="1400"/>
          </a:p>
          <a:p>
            <a:pPr indent="-317500" lvl="0" marL="457200" rtl="0" algn="l">
              <a:lnSpc>
                <a:spcPct val="100000"/>
              </a:lnSpc>
              <a:spcBef>
                <a:spcPts val="0"/>
              </a:spcBef>
              <a:spcAft>
                <a:spcPts val="0"/>
              </a:spcAft>
              <a:buSzPts val="1400"/>
              <a:buChar char="●"/>
            </a:pPr>
            <a:r>
              <a:rPr lang="en-US" sz="1400"/>
              <a:t>Agents manage sales leads using Google sheets.</a:t>
            </a:r>
            <a:endParaRPr sz="1400"/>
          </a:p>
          <a:p>
            <a:pPr indent="-317500" lvl="0" marL="457200" rtl="0" algn="l">
              <a:lnSpc>
                <a:spcPct val="100000"/>
              </a:lnSpc>
              <a:spcBef>
                <a:spcPts val="0"/>
              </a:spcBef>
              <a:spcAft>
                <a:spcPts val="0"/>
              </a:spcAft>
              <a:buSzPts val="1400"/>
              <a:buChar char="●"/>
            </a:pPr>
            <a:r>
              <a:rPr lang="en-US" sz="1400"/>
              <a:t>Sales planning and agent assignments are managed using Google sheets</a:t>
            </a:r>
            <a:endParaRPr sz="1400"/>
          </a:p>
          <a:p>
            <a:pPr indent="-317500" lvl="0" marL="457200" rtl="0" algn="l">
              <a:lnSpc>
                <a:spcPct val="100000"/>
              </a:lnSpc>
              <a:spcBef>
                <a:spcPts val="0"/>
              </a:spcBef>
              <a:spcAft>
                <a:spcPts val="0"/>
              </a:spcAft>
              <a:buSzPts val="1400"/>
              <a:buChar char="●"/>
            </a:pPr>
            <a:r>
              <a:rPr lang="en-US" sz="1400"/>
              <a:t>Agent performance monitoring is done manually</a:t>
            </a:r>
            <a:endParaRPr sz="1400"/>
          </a:p>
        </p:txBody>
      </p:sp>
      <p:sp>
        <p:nvSpPr>
          <p:cNvPr id="382" name="Google Shape;382;p4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p45"/>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88" name="Google Shape;388;p45"/>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Mobile Apps Pain Points</a:t>
            </a:r>
            <a:endParaRPr/>
          </a:p>
        </p:txBody>
      </p:sp>
      <p:sp>
        <p:nvSpPr>
          <p:cNvPr id="389" name="Google Shape;389;p45"/>
          <p:cNvSpPr txBox="1"/>
          <p:nvPr>
            <p:ph idx="1" type="subTitle"/>
          </p:nvPr>
        </p:nvSpPr>
        <p:spPr>
          <a:xfrm>
            <a:off x="458725" y="1332475"/>
            <a:ext cx="11274600" cy="5068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sz="1600"/>
              <a:t>APPSHEET (3RD PARTY)</a:t>
            </a:r>
            <a:endParaRPr b="1" sz="1600"/>
          </a:p>
          <a:p>
            <a:pPr indent="0" lvl="0" marL="0" rtl="0" algn="l">
              <a:lnSpc>
                <a:spcPct val="100000"/>
              </a:lnSpc>
              <a:spcBef>
                <a:spcPts val="0"/>
              </a:spcBef>
              <a:spcAft>
                <a:spcPts val="0"/>
              </a:spcAft>
              <a:buNone/>
            </a:pPr>
            <a:r>
              <a:t/>
            </a:r>
            <a:endParaRPr b="1" sz="1400"/>
          </a:p>
          <a:p>
            <a:pPr indent="-317500" lvl="0" marL="457200" rtl="0" algn="l">
              <a:lnSpc>
                <a:spcPct val="100000"/>
              </a:lnSpc>
              <a:spcBef>
                <a:spcPts val="0"/>
              </a:spcBef>
              <a:spcAft>
                <a:spcPts val="0"/>
              </a:spcAft>
              <a:buSzPts val="1400"/>
              <a:buChar char="●"/>
            </a:pPr>
            <a:r>
              <a:rPr lang="en-US" sz="1400"/>
              <a:t>AppSheet is limited in functionality and doesn’t integrate with KOKO systems</a:t>
            </a:r>
            <a:endParaRPr sz="1400"/>
          </a:p>
          <a:p>
            <a:pPr indent="-317500" lvl="0" marL="457200" rtl="0" algn="l">
              <a:lnSpc>
                <a:spcPct val="100000"/>
              </a:lnSpc>
              <a:spcBef>
                <a:spcPts val="0"/>
              </a:spcBef>
              <a:spcAft>
                <a:spcPts val="0"/>
              </a:spcAft>
              <a:buSzPts val="1400"/>
              <a:buChar char="●"/>
            </a:pPr>
            <a:r>
              <a:rPr lang="en-US" sz="1400"/>
              <a:t>Calibration data have to be copied manually into KOKO Core</a:t>
            </a:r>
            <a:endParaRPr sz="1400"/>
          </a:p>
          <a:p>
            <a:pPr indent="-317500" lvl="0" marL="457200" rtl="0" algn="l">
              <a:lnSpc>
                <a:spcPct val="100000"/>
              </a:lnSpc>
              <a:spcBef>
                <a:spcPts val="0"/>
              </a:spcBef>
              <a:spcAft>
                <a:spcPts val="0"/>
              </a:spcAft>
              <a:buSzPts val="1400"/>
              <a:buChar char="●"/>
            </a:pPr>
            <a:r>
              <a:rPr lang="en-US" sz="1400"/>
              <a:t>AppSheet relies on Google Sheets to work</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Clr>
                <a:schemeClr val="dk1"/>
              </a:buClr>
              <a:buSzPts val="1100"/>
              <a:buFont typeface="Arial"/>
              <a:buNone/>
            </a:pPr>
            <a:r>
              <a:rPr b="1" lang="en-US" sz="1600"/>
              <a:t>WHATSAPP (3RD PARTY)</a:t>
            </a:r>
            <a:endParaRPr b="1" sz="1600"/>
          </a:p>
          <a:p>
            <a:pPr indent="0" lvl="0" marL="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US" sz="1400"/>
              <a:t>WhatsApp features are limited for KOKO operational requirements</a:t>
            </a:r>
            <a:endParaRPr sz="1400"/>
          </a:p>
          <a:p>
            <a:pPr indent="-317500" lvl="0" marL="457200" rtl="0" algn="l">
              <a:lnSpc>
                <a:spcPct val="100000"/>
              </a:lnSpc>
              <a:spcBef>
                <a:spcPts val="0"/>
              </a:spcBef>
              <a:spcAft>
                <a:spcPts val="0"/>
              </a:spcAft>
              <a:buSzPts val="1400"/>
              <a:buChar char="●"/>
            </a:pPr>
            <a:r>
              <a:rPr lang="en-US" sz="1400"/>
              <a:t>WhatsApp data like chats are stored outside KOKO systems</a:t>
            </a:r>
            <a:endParaRPr sz="1400"/>
          </a:p>
          <a:p>
            <a:pPr indent="-317500" lvl="0" marL="457200" rtl="0" algn="l">
              <a:lnSpc>
                <a:spcPct val="100000"/>
              </a:lnSpc>
              <a:spcBef>
                <a:spcPts val="0"/>
              </a:spcBef>
              <a:spcAft>
                <a:spcPts val="0"/>
              </a:spcAft>
              <a:buSzPts val="1400"/>
              <a:buChar char="●"/>
            </a:pPr>
            <a:r>
              <a:rPr lang="en-US" sz="1400"/>
              <a:t>Processing part and kit serial numbers using WhatsApp  is slow and tedious</a:t>
            </a:r>
            <a:endParaRPr sz="1400"/>
          </a:p>
          <a:p>
            <a:pPr indent="-317500" lvl="0" marL="457200" rtl="0" algn="l">
              <a:lnSpc>
                <a:spcPct val="100000"/>
              </a:lnSpc>
              <a:spcBef>
                <a:spcPts val="0"/>
              </a:spcBef>
              <a:spcAft>
                <a:spcPts val="0"/>
              </a:spcAft>
              <a:buSzPts val="1400"/>
              <a:buChar char="●"/>
            </a:pPr>
            <a:r>
              <a:rPr lang="en-US" sz="1400"/>
              <a:t>WhatsApp doesn’t have capabilities for sharing data with KOKO Core</a:t>
            </a:r>
            <a:endParaRPr sz="1400"/>
          </a:p>
          <a:p>
            <a:pPr indent="0" lvl="0" marL="0" rtl="0" algn="l">
              <a:lnSpc>
                <a:spcPct val="100000"/>
              </a:lnSpc>
              <a:spcBef>
                <a:spcPts val="0"/>
              </a:spcBef>
              <a:spcAft>
                <a:spcPts val="0"/>
              </a:spcAft>
              <a:buNone/>
            </a:pPr>
            <a:r>
              <a:t/>
            </a:r>
            <a:endParaRPr b="1" sz="1400"/>
          </a:p>
        </p:txBody>
      </p:sp>
      <p:sp>
        <p:nvSpPr>
          <p:cNvPr id="390" name="Google Shape;390;p4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46"/>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96" name="Google Shape;396;p46"/>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Mobile Apps Pain Points</a:t>
            </a:r>
            <a:endParaRPr/>
          </a:p>
        </p:txBody>
      </p:sp>
      <p:sp>
        <p:nvSpPr>
          <p:cNvPr id="397" name="Google Shape;397;p46"/>
          <p:cNvSpPr txBox="1"/>
          <p:nvPr>
            <p:ph idx="1" type="subTitle"/>
          </p:nvPr>
        </p:nvSpPr>
        <p:spPr>
          <a:xfrm>
            <a:off x="458725" y="1332475"/>
            <a:ext cx="11274600" cy="5068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sz="1600"/>
              <a:t>myKOKO </a:t>
            </a:r>
            <a:r>
              <a:rPr b="1" lang="en-US" sz="1600"/>
              <a:t>SALES APP</a:t>
            </a:r>
            <a:endParaRPr b="1" sz="1600"/>
          </a:p>
          <a:p>
            <a:pPr indent="0" lvl="0" marL="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US" sz="1400"/>
              <a:t>myKOKO app has limited features for both retail customers and KOKO agents.</a:t>
            </a:r>
            <a:endParaRPr sz="1400"/>
          </a:p>
          <a:p>
            <a:pPr indent="-317500" lvl="0" marL="457200" rtl="0" algn="l">
              <a:lnSpc>
                <a:spcPct val="100000"/>
              </a:lnSpc>
              <a:spcBef>
                <a:spcPts val="0"/>
              </a:spcBef>
              <a:spcAft>
                <a:spcPts val="0"/>
              </a:spcAft>
              <a:buSzPts val="1400"/>
              <a:buChar char="●"/>
            </a:pPr>
            <a:r>
              <a:rPr lang="en-US" sz="1400"/>
              <a:t>myKOKO app experiences frequent MPESA transaction failures</a:t>
            </a:r>
            <a:endParaRPr sz="1400"/>
          </a:p>
          <a:p>
            <a:pPr indent="-317500" lvl="0" marL="457200" rtl="0" algn="l">
              <a:lnSpc>
                <a:spcPct val="100000"/>
              </a:lnSpc>
              <a:spcBef>
                <a:spcPts val="0"/>
              </a:spcBef>
              <a:spcAft>
                <a:spcPts val="0"/>
              </a:spcAft>
              <a:buSzPts val="1400"/>
              <a:buChar char="●"/>
            </a:pPr>
            <a:r>
              <a:rPr lang="en-US" sz="1400"/>
              <a:t>myKOKO app users cannot modify their phone number within the app</a:t>
            </a:r>
            <a:endParaRPr sz="1400"/>
          </a:p>
          <a:p>
            <a:pPr indent="-317500" lvl="0" marL="457200" rtl="0" algn="l">
              <a:lnSpc>
                <a:spcPct val="100000"/>
              </a:lnSpc>
              <a:spcBef>
                <a:spcPts val="0"/>
              </a:spcBef>
              <a:spcAft>
                <a:spcPts val="0"/>
              </a:spcAft>
              <a:buSzPts val="1400"/>
              <a:buChar char="●"/>
            </a:pPr>
            <a:r>
              <a:rPr lang="en-US" sz="1400"/>
              <a:t>In-app notification within the app impedes app usage</a:t>
            </a:r>
            <a:endParaRPr sz="1400"/>
          </a:p>
          <a:p>
            <a:pPr indent="-317500" lvl="0" marL="457200" rtl="0" algn="l">
              <a:lnSpc>
                <a:spcPct val="100000"/>
              </a:lnSpc>
              <a:spcBef>
                <a:spcPts val="0"/>
              </a:spcBef>
              <a:spcAft>
                <a:spcPts val="0"/>
              </a:spcAft>
              <a:buSzPts val="1400"/>
              <a:buChar char="●"/>
            </a:pPr>
            <a:r>
              <a:rPr lang="en-US" sz="1400"/>
              <a:t>Some new users experience issues when registering new phone numbers</a:t>
            </a:r>
            <a:endParaRPr sz="1400"/>
          </a:p>
          <a:p>
            <a:pPr indent="-317500" lvl="0" marL="457200" rtl="0" algn="l">
              <a:lnSpc>
                <a:spcPct val="100000"/>
              </a:lnSpc>
              <a:spcBef>
                <a:spcPts val="0"/>
              </a:spcBef>
              <a:spcAft>
                <a:spcPts val="0"/>
              </a:spcAft>
              <a:buSzPts val="1400"/>
              <a:buChar char="●"/>
            </a:pPr>
            <a:r>
              <a:rPr lang="en-US" sz="1400"/>
              <a:t>There is no option for topping up in the home screen</a:t>
            </a:r>
            <a:endParaRPr sz="1400"/>
          </a:p>
          <a:p>
            <a:pPr indent="-317500" lvl="0" marL="457200" rtl="0" algn="l">
              <a:lnSpc>
                <a:spcPct val="100000"/>
              </a:lnSpc>
              <a:spcBef>
                <a:spcPts val="0"/>
              </a:spcBef>
              <a:spcAft>
                <a:spcPts val="0"/>
              </a:spcAft>
              <a:buSzPts val="1400"/>
              <a:buChar char="●"/>
            </a:pPr>
            <a:r>
              <a:rPr lang="en-US" sz="1400"/>
              <a:t>myKOKO app experiences frequent app freezes</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Clr>
                <a:schemeClr val="dk1"/>
              </a:buClr>
              <a:buSzPts val="1100"/>
              <a:buFont typeface="Arial"/>
              <a:buNone/>
            </a:pPr>
            <a:r>
              <a:rPr b="1" lang="en-US" sz="1600"/>
              <a:t>KOKO OPERATOR APP (KOA)</a:t>
            </a:r>
            <a:endParaRPr b="1" sz="1600"/>
          </a:p>
          <a:p>
            <a:pPr indent="0" lvl="0" marL="0" rtl="0" algn="l">
              <a:lnSpc>
                <a:spcPct val="100000"/>
              </a:lnSpc>
              <a:spcBef>
                <a:spcPts val="0"/>
              </a:spcBef>
              <a:spcAft>
                <a:spcPts val="0"/>
              </a:spcAft>
              <a:buClr>
                <a:schemeClr val="dk1"/>
              </a:buClr>
              <a:buSzPts val="1100"/>
              <a:buFont typeface="Arial"/>
              <a:buNone/>
            </a:pPr>
            <a:r>
              <a:t/>
            </a:r>
            <a:endParaRPr sz="1400"/>
          </a:p>
          <a:p>
            <a:pPr indent="-317500" lvl="0" marL="457200" rtl="0" algn="l">
              <a:lnSpc>
                <a:spcPct val="100000"/>
              </a:lnSpc>
              <a:spcBef>
                <a:spcPts val="0"/>
              </a:spcBef>
              <a:spcAft>
                <a:spcPts val="0"/>
              </a:spcAft>
              <a:buSzPts val="1400"/>
              <a:buChar char="●"/>
            </a:pPr>
            <a:r>
              <a:rPr lang="en-US" sz="1400"/>
              <a:t>KOA has limited functionalities for fuel operators.</a:t>
            </a:r>
            <a:endParaRPr sz="1400"/>
          </a:p>
          <a:p>
            <a:pPr indent="-317500" lvl="0" marL="457200" rtl="0" algn="l">
              <a:lnSpc>
                <a:spcPct val="100000"/>
              </a:lnSpc>
              <a:spcBef>
                <a:spcPts val="0"/>
              </a:spcBef>
              <a:spcAft>
                <a:spcPts val="0"/>
              </a:spcAft>
              <a:buSzPts val="1400"/>
              <a:buChar char="●"/>
            </a:pPr>
            <a:r>
              <a:rPr lang="en-US" sz="1400"/>
              <a:t>Fuel operators have no reporting features within KOA.</a:t>
            </a:r>
            <a:endParaRPr sz="1400"/>
          </a:p>
          <a:p>
            <a:pPr indent="-317500" lvl="0" marL="457200" rtl="0" algn="l">
              <a:lnSpc>
                <a:spcPct val="100000"/>
              </a:lnSpc>
              <a:spcBef>
                <a:spcPts val="0"/>
              </a:spcBef>
              <a:spcAft>
                <a:spcPts val="0"/>
              </a:spcAft>
              <a:buSzPts val="1400"/>
              <a:buChar char="●"/>
            </a:pPr>
            <a:r>
              <a:rPr lang="en-US" sz="1400"/>
              <a:t>Fuel operators can’t flag issues within the KOA app.</a:t>
            </a:r>
            <a:endParaRPr sz="1400"/>
          </a:p>
          <a:p>
            <a:pPr indent="-317500" lvl="0" marL="457200" rtl="0" algn="l">
              <a:lnSpc>
                <a:spcPct val="100000"/>
              </a:lnSpc>
              <a:spcBef>
                <a:spcPts val="0"/>
              </a:spcBef>
              <a:spcAft>
                <a:spcPts val="0"/>
              </a:spcAft>
              <a:buSzPts val="1400"/>
              <a:buChar char="●"/>
            </a:pPr>
            <a:r>
              <a:rPr lang="en-US" sz="1400"/>
              <a:t>Fuel operators don’t have the ability to rearrange scheduled tasks within KOA.</a:t>
            </a:r>
            <a:endParaRPr sz="1400"/>
          </a:p>
        </p:txBody>
      </p:sp>
      <p:sp>
        <p:nvSpPr>
          <p:cNvPr id="398" name="Google Shape;398;p4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pic>
        <p:nvPicPr>
          <p:cNvPr id="403" name="Google Shape;403;p47"/>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404" name="Google Shape;404;p47"/>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Mobile Apps Pain Points</a:t>
            </a:r>
            <a:endParaRPr/>
          </a:p>
        </p:txBody>
      </p:sp>
      <p:sp>
        <p:nvSpPr>
          <p:cNvPr id="405" name="Google Shape;405;p47"/>
          <p:cNvSpPr txBox="1"/>
          <p:nvPr>
            <p:ph idx="1" type="subTitle"/>
          </p:nvPr>
        </p:nvSpPr>
        <p:spPr>
          <a:xfrm>
            <a:off x="458725" y="1332475"/>
            <a:ext cx="11274600" cy="5068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sz="1600"/>
              <a:t>KOKO MILE APP</a:t>
            </a:r>
            <a:endParaRPr b="1" sz="1600"/>
          </a:p>
          <a:p>
            <a:pPr indent="0" lvl="0" marL="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US" sz="1400"/>
              <a:t>Frequent</a:t>
            </a:r>
            <a:r>
              <a:rPr lang="en-US" sz="1400"/>
              <a:t> synchronization </a:t>
            </a:r>
            <a:r>
              <a:rPr lang="en-US" sz="1400"/>
              <a:t>failures with the ERP when sc</a:t>
            </a:r>
            <a:r>
              <a:rPr lang="en-US" sz="1400"/>
              <a:t>anning cooker kits</a:t>
            </a:r>
            <a:endParaRPr sz="1400"/>
          </a:p>
          <a:p>
            <a:pPr indent="-317500" lvl="0" marL="457200" rtl="0" algn="l">
              <a:lnSpc>
                <a:spcPct val="100000"/>
              </a:lnSpc>
              <a:spcBef>
                <a:spcPts val="0"/>
              </a:spcBef>
              <a:spcAft>
                <a:spcPts val="0"/>
              </a:spcAft>
              <a:buSzPts val="1400"/>
              <a:buChar char="●"/>
            </a:pPr>
            <a:r>
              <a:rPr lang="en-US" sz="1400"/>
              <a:t>Complete stocktaking of cooker kits in agent shops is not enforced within the app</a:t>
            </a:r>
            <a:endParaRPr sz="1400"/>
          </a:p>
          <a:p>
            <a:pPr indent="-317500" lvl="0" marL="457200" rtl="0" algn="l">
              <a:lnSpc>
                <a:spcPct val="100000"/>
              </a:lnSpc>
              <a:spcBef>
                <a:spcPts val="0"/>
              </a:spcBef>
              <a:spcAft>
                <a:spcPts val="0"/>
              </a:spcAft>
              <a:buSzPts val="1400"/>
              <a:buChar char="●"/>
            </a:pPr>
            <a:r>
              <a:rPr lang="en-US" sz="1400"/>
              <a:t>Fuel operators can’t perform reverse logistics within the app</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b="1" lang="en-US" sz="1600"/>
              <a:t>KOKO WAREHOUSE OPERATIONS APP</a:t>
            </a:r>
            <a:endParaRPr b="1" sz="1600"/>
          </a:p>
          <a:p>
            <a:pPr indent="0" lvl="0" marL="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US" sz="1400"/>
              <a:t>Frequent synchronization issues with the ERP when scanning kits</a:t>
            </a:r>
            <a:endParaRPr sz="1400"/>
          </a:p>
          <a:p>
            <a:pPr indent="-317500" lvl="0" marL="457200" rtl="0" algn="l">
              <a:lnSpc>
                <a:spcPct val="100000"/>
              </a:lnSpc>
              <a:spcBef>
                <a:spcPts val="0"/>
              </a:spcBef>
              <a:spcAft>
                <a:spcPts val="0"/>
              </a:spcAft>
              <a:buSzPts val="1400"/>
              <a:buChar char="●"/>
            </a:pPr>
            <a:r>
              <a:rPr lang="en-US" sz="1400"/>
              <a:t>Bulk scanning of cooker kits is broken</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b="1" lang="en-US" sz="1600"/>
              <a:t>KOKO LOADING OPERATIONS APP</a:t>
            </a:r>
            <a:endParaRPr b="1" sz="1600"/>
          </a:p>
          <a:p>
            <a:pPr indent="0" lvl="0" marL="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US" sz="1400"/>
              <a:t>Frequent synchronization issues with the ERP when scanning kits</a:t>
            </a:r>
            <a:endParaRPr sz="1400"/>
          </a:p>
          <a:p>
            <a:pPr indent="-317500" lvl="0" marL="457200" rtl="0" algn="l">
              <a:lnSpc>
                <a:spcPct val="100000"/>
              </a:lnSpc>
              <a:spcBef>
                <a:spcPts val="0"/>
              </a:spcBef>
              <a:spcAft>
                <a:spcPts val="0"/>
              </a:spcAft>
              <a:buSzPts val="1400"/>
              <a:buChar char="●"/>
            </a:pPr>
            <a:r>
              <a:rPr lang="en-US" sz="1400"/>
              <a:t>Bulk scanning of cooker kits is broken</a:t>
            </a:r>
            <a:endParaRPr sz="1400"/>
          </a:p>
        </p:txBody>
      </p:sp>
      <p:sp>
        <p:nvSpPr>
          <p:cNvPr id="406" name="Google Shape;406;p4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2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77" name="Google Shape;177;p21"/>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Introduction</a:t>
            </a:r>
            <a:endParaRPr/>
          </a:p>
        </p:txBody>
      </p:sp>
      <p:sp>
        <p:nvSpPr>
          <p:cNvPr id="178" name="Google Shape;178;p21"/>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rPr lang="en-US" sz="1400"/>
              <a:t>The KOKO mobile app ecosystem has so far been developed based on a feature-based approach, where mobile apps have been </a:t>
            </a:r>
            <a:r>
              <a:rPr lang="en-US" sz="1400"/>
              <a:t>developed based on ad hoc requirements and scaled as business requirements have changed, but without a proper long term strategy or alignment with long term business goals. </a:t>
            </a:r>
            <a:endParaRPr sz="1400"/>
          </a:p>
          <a:p>
            <a:pPr indent="0" lvl="0" marL="0" rtl="0" algn="l">
              <a:lnSpc>
                <a:spcPct val="120000"/>
              </a:lnSpc>
              <a:spcBef>
                <a:spcPts val="0"/>
              </a:spcBef>
              <a:spcAft>
                <a:spcPts val="0"/>
              </a:spcAft>
              <a:buNone/>
            </a:pPr>
            <a:r>
              <a:t/>
            </a:r>
            <a:endParaRPr sz="1400"/>
          </a:p>
          <a:p>
            <a:pPr indent="0" lvl="0" marL="0" rtl="0" algn="l">
              <a:lnSpc>
                <a:spcPct val="120000"/>
              </a:lnSpc>
              <a:spcBef>
                <a:spcPts val="0"/>
              </a:spcBef>
              <a:spcAft>
                <a:spcPts val="0"/>
              </a:spcAft>
              <a:buNone/>
            </a:pPr>
            <a:r>
              <a:rPr lang="en-US" sz="1400"/>
              <a:t>This has resulted in a huge functional gap between business needs and mobile application availability to KOKO businesses and users.</a:t>
            </a:r>
            <a:endParaRPr sz="1400"/>
          </a:p>
          <a:p>
            <a:pPr indent="0" lvl="0" marL="0" rtl="0" algn="l">
              <a:lnSpc>
                <a:spcPct val="120000"/>
              </a:lnSpc>
              <a:spcBef>
                <a:spcPts val="0"/>
              </a:spcBef>
              <a:spcAft>
                <a:spcPts val="0"/>
              </a:spcAft>
              <a:buNone/>
            </a:pPr>
            <a:r>
              <a:t/>
            </a:r>
            <a:endParaRPr sz="1400"/>
          </a:p>
          <a:p>
            <a:pPr indent="0" lvl="0" marL="0" rtl="0" algn="l">
              <a:lnSpc>
                <a:spcPct val="120000"/>
              </a:lnSpc>
              <a:spcBef>
                <a:spcPts val="0"/>
              </a:spcBef>
              <a:spcAft>
                <a:spcPts val="0"/>
              </a:spcAft>
              <a:buNone/>
            </a:pPr>
            <a:r>
              <a:rPr lang="en-US" sz="1400"/>
              <a:t>This project therefore intends to identify essential KOKO Networks operational requirements for mobile applications, map the current mobile ecosystem, identify user pain-points and identify operational functional gaps. </a:t>
            </a:r>
            <a:endParaRPr sz="1400"/>
          </a:p>
          <a:p>
            <a:pPr indent="0" lvl="0" marL="0" rtl="0" algn="l">
              <a:lnSpc>
                <a:spcPct val="120000"/>
              </a:lnSpc>
              <a:spcBef>
                <a:spcPts val="0"/>
              </a:spcBef>
              <a:spcAft>
                <a:spcPts val="0"/>
              </a:spcAft>
              <a:buNone/>
            </a:pPr>
            <a:r>
              <a:t/>
            </a:r>
            <a:endParaRPr sz="1400"/>
          </a:p>
          <a:p>
            <a:pPr indent="0" lvl="0" marL="0" rtl="0" algn="l">
              <a:lnSpc>
                <a:spcPct val="120000"/>
              </a:lnSpc>
              <a:spcBef>
                <a:spcPts val="0"/>
              </a:spcBef>
              <a:spcAft>
                <a:spcPts val="0"/>
              </a:spcAft>
              <a:buNone/>
            </a:pPr>
            <a:r>
              <a:rPr lang="en-US" sz="1400"/>
              <a:t>The subsequent outcome will inform new mobile applications, as well as improvements to existing mobile applications. This will provide a framework for creating a mobile application development roadmap for the next year.</a:t>
            </a:r>
            <a:endParaRPr sz="1400"/>
          </a:p>
        </p:txBody>
      </p:sp>
      <p:sp>
        <p:nvSpPr>
          <p:cNvPr id="179" name="Google Shape;179;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id="411" name="Google Shape;411;p48"/>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412" name="Google Shape;412;p48"/>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Mobile App Requirements</a:t>
            </a:r>
            <a:endParaRPr/>
          </a:p>
        </p:txBody>
      </p:sp>
      <p:sp>
        <p:nvSpPr>
          <p:cNvPr id="413" name="Google Shape;413;p48"/>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sz="1600"/>
              <a:t>NETWORK OPERATIONS</a:t>
            </a:r>
            <a:endParaRPr b="1" sz="1600"/>
          </a:p>
          <a:p>
            <a:pPr indent="0" lvl="0" marL="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US" sz="1400"/>
              <a:t>The mobile app should be able to update the deployment planning schedule from the field.</a:t>
            </a:r>
            <a:endParaRPr sz="1400"/>
          </a:p>
          <a:p>
            <a:pPr indent="-317500" lvl="0" marL="457200" rtl="0" algn="l">
              <a:lnSpc>
                <a:spcPct val="100000"/>
              </a:lnSpc>
              <a:spcBef>
                <a:spcPts val="0"/>
              </a:spcBef>
              <a:spcAft>
                <a:spcPts val="0"/>
              </a:spcAft>
              <a:buSzPts val="1400"/>
              <a:buChar char="●"/>
            </a:pPr>
            <a:r>
              <a:rPr lang="en-US" sz="1400"/>
              <a:t>The mobile app should have capabilities for inspecting civil works in the field.</a:t>
            </a:r>
            <a:endParaRPr sz="1400"/>
          </a:p>
          <a:p>
            <a:pPr indent="-317500" lvl="0" marL="457200" rtl="0" algn="l">
              <a:lnSpc>
                <a:spcPct val="100000"/>
              </a:lnSpc>
              <a:spcBef>
                <a:spcPts val="0"/>
              </a:spcBef>
              <a:spcAft>
                <a:spcPts val="0"/>
              </a:spcAft>
              <a:buSzPts val="1400"/>
              <a:buChar char="●"/>
            </a:pPr>
            <a:r>
              <a:rPr lang="en-US" sz="1400"/>
              <a:t>The mobile app should provide tools for performing Agent shop inspections. </a:t>
            </a:r>
            <a:endParaRPr sz="1400"/>
          </a:p>
          <a:p>
            <a:pPr indent="-317500" lvl="0" marL="457200" rtl="0" algn="l">
              <a:lnSpc>
                <a:spcPct val="100000"/>
              </a:lnSpc>
              <a:spcBef>
                <a:spcPts val="0"/>
              </a:spcBef>
              <a:spcAft>
                <a:spcPts val="0"/>
              </a:spcAft>
              <a:buSzPts val="1400"/>
              <a:buChar char="●"/>
            </a:pPr>
            <a:r>
              <a:rPr lang="en-US" sz="1400"/>
              <a:t>The mobile app should be able to update the quality planning schedule from the field.</a:t>
            </a:r>
            <a:endParaRPr sz="1400"/>
          </a:p>
          <a:p>
            <a:pPr indent="-317500" lvl="0" marL="457200" rtl="0" algn="l">
              <a:lnSpc>
                <a:spcPct val="100000"/>
              </a:lnSpc>
              <a:spcBef>
                <a:spcPts val="0"/>
              </a:spcBef>
              <a:spcAft>
                <a:spcPts val="0"/>
              </a:spcAft>
              <a:buSzPts val="1400"/>
              <a:buChar char="●"/>
            </a:pPr>
            <a:r>
              <a:rPr lang="en-US" sz="1400"/>
              <a:t>The mobile app should provide scheduling management capabilities</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b="1" lang="en-US" sz="1600"/>
              <a:t>FUEL OPERATIONS</a:t>
            </a:r>
            <a:endParaRPr b="1" sz="1600"/>
          </a:p>
          <a:p>
            <a:pPr indent="0" lvl="0" marL="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US" sz="1400"/>
              <a:t>The mobile app should be able to perform fuel quality measurement at fuel depots</a:t>
            </a:r>
            <a:endParaRPr sz="1400"/>
          </a:p>
          <a:p>
            <a:pPr indent="-317500" lvl="0" marL="457200" rtl="0" algn="l">
              <a:lnSpc>
                <a:spcPct val="100000"/>
              </a:lnSpc>
              <a:spcBef>
                <a:spcPts val="0"/>
              </a:spcBef>
              <a:spcAft>
                <a:spcPts val="0"/>
              </a:spcAft>
              <a:buSzPts val="1400"/>
              <a:buChar char="●"/>
            </a:pPr>
            <a:r>
              <a:rPr lang="en-US" sz="1400"/>
              <a:t>The mobile app should be able to perform performance monitoring for operators</a:t>
            </a:r>
            <a:endParaRPr sz="1400"/>
          </a:p>
          <a:p>
            <a:pPr indent="-317500" lvl="0" marL="457200" rtl="0" algn="l">
              <a:lnSpc>
                <a:spcPct val="100000"/>
              </a:lnSpc>
              <a:spcBef>
                <a:spcPts val="0"/>
              </a:spcBef>
              <a:spcAft>
                <a:spcPts val="0"/>
              </a:spcAft>
              <a:buSzPts val="1400"/>
              <a:buChar char="●"/>
            </a:pPr>
            <a:r>
              <a:rPr lang="en-US" sz="1400"/>
              <a:t>The mobile app should be able to send issue reports to fuel operations</a:t>
            </a:r>
            <a:endParaRPr sz="1400"/>
          </a:p>
          <a:p>
            <a:pPr indent="-317500" lvl="0" marL="457200" rtl="0" algn="l">
              <a:lnSpc>
                <a:spcPct val="100000"/>
              </a:lnSpc>
              <a:spcBef>
                <a:spcPts val="0"/>
              </a:spcBef>
              <a:spcAft>
                <a:spcPts val="0"/>
              </a:spcAft>
              <a:buSzPts val="1400"/>
              <a:buChar char="●"/>
            </a:pPr>
            <a:r>
              <a:rPr lang="en-US" sz="1400"/>
              <a:t>The mobile app should be able to receive updates from fuel operations</a:t>
            </a:r>
            <a:endParaRPr sz="1400"/>
          </a:p>
          <a:p>
            <a:pPr indent="0" lvl="0" marL="0" rtl="0" algn="l">
              <a:lnSpc>
                <a:spcPct val="100000"/>
              </a:lnSpc>
              <a:spcBef>
                <a:spcPts val="0"/>
              </a:spcBef>
              <a:spcAft>
                <a:spcPts val="0"/>
              </a:spcAft>
              <a:buNone/>
            </a:pPr>
            <a:r>
              <a:t/>
            </a:r>
            <a:endParaRPr sz="1400"/>
          </a:p>
        </p:txBody>
      </p:sp>
      <p:sp>
        <p:nvSpPr>
          <p:cNvPr id="414" name="Google Shape;414;p4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id="419" name="Google Shape;419;p49"/>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420" name="Google Shape;420;p49"/>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Mobile App Requirements</a:t>
            </a:r>
            <a:endParaRPr/>
          </a:p>
        </p:txBody>
      </p:sp>
      <p:sp>
        <p:nvSpPr>
          <p:cNvPr id="421" name="Google Shape;421;p49"/>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sz="1600"/>
              <a:t>COOKER OPERATIONS</a:t>
            </a:r>
            <a:endParaRPr b="1" sz="1600"/>
          </a:p>
          <a:p>
            <a:pPr indent="0" lvl="0" marL="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US" sz="1400"/>
              <a:t>The mobile app should be able to perform reverse logistics</a:t>
            </a:r>
            <a:endParaRPr sz="1400"/>
          </a:p>
          <a:p>
            <a:pPr indent="-317500" lvl="0" marL="457200" rtl="0" algn="l">
              <a:lnSpc>
                <a:spcPct val="100000"/>
              </a:lnSpc>
              <a:spcBef>
                <a:spcPts val="0"/>
              </a:spcBef>
              <a:spcAft>
                <a:spcPts val="0"/>
              </a:spcAft>
              <a:buSzPts val="1400"/>
              <a:buChar char="●"/>
            </a:pPr>
            <a:r>
              <a:rPr lang="en-US" sz="1400"/>
              <a:t>The mobile app will ensure that stocktaking is completed for all kits in agent shops</a:t>
            </a:r>
            <a:endParaRPr sz="1400"/>
          </a:p>
          <a:p>
            <a:pPr indent="-317500" lvl="0" marL="457200" rtl="0" algn="l">
              <a:lnSpc>
                <a:spcPct val="100000"/>
              </a:lnSpc>
              <a:spcBef>
                <a:spcPts val="0"/>
              </a:spcBef>
              <a:spcAft>
                <a:spcPts val="0"/>
              </a:spcAft>
              <a:buSzPts val="1400"/>
              <a:buChar char="●"/>
            </a:pPr>
            <a:r>
              <a:rPr lang="en-US" sz="1400"/>
              <a:t>The mobile app shall ensure that all kits synchronize successfully with the ERP</a:t>
            </a:r>
            <a:endParaRPr sz="1400"/>
          </a:p>
          <a:p>
            <a:pPr indent="-317500" lvl="0" marL="457200" rtl="0" algn="l">
              <a:lnSpc>
                <a:spcPct val="100000"/>
              </a:lnSpc>
              <a:spcBef>
                <a:spcPts val="0"/>
              </a:spcBef>
              <a:spcAft>
                <a:spcPts val="0"/>
              </a:spcAft>
              <a:buSzPts val="1400"/>
              <a:buChar char="●"/>
            </a:pPr>
            <a:r>
              <a:rPr lang="en-US" sz="1400"/>
              <a:t>The mobile app shall provide field visit previews to field service teams</a:t>
            </a:r>
            <a:endParaRPr sz="1400"/>
          </a:p>
          <a:p>
            <a:pPr indent="-317500" lvl="0" marL="457200" rtl="0" algn="l">
              <a:lnSpc>
                <a:spcPct val="100000"/>
              </a:lnSpc>
              <a:spcBef>
                <a:spcPts val="0"/>
              </a:spcBef>
              <a:spcAft>
                <a:spcPts val="0"/>
              </a:spcAft>
              <a:buSzPts val="1400"/>
              <a:buChar char="●"/>
            </a:pPr>
            <a:r>
              <a:rPr lang="en-US" sz="1400"/>
              <a:t>The mobile app shall provide scheduling capabilities for field service teams</a:t>
            </a:r>
            <a:endParaRPr sz="1400"/>
          </a:p>
          <a:p>
            <a:pPr indent="-317500" lvl="0" marL="457200" rtl="0" algn="l">
              <a:lnSpc>
                <a:spcPct val="100000"/>
              </a:lnSpc>
              <a:spcBef>
                <a:spcPts val="0"/>
              </a:spcBef>
              <a:spcAft>
                <a:spcPts val="0"/>
              </a:spcAft>
              <a:buSzPts val="1400"/>
              <a:buChar char="●"/>
            </a:pPr>
            <a:r>
              <a:rPr lang="en-US" sz="1400"/>
              <a:t>The mobile app shall provide field service technicians with information on spares in their toolboxes</a:t>
            </a:r>
            <a:endParaRPr sz="1400"/>
          </a:p>
          <a:p>
            <a:pPr indent="-317500" lvl="0" marL="457200" rtl="0" algn="l">
              <a:lnSpc>
                <a:spcPct val="100000"/>
              </a:lnSpc>
              <a:spcBef>
                <a:spcPts val="0"/>
              </a:spcBef>
              <a:spcAft>
                <a:spcPts val="0"/>
              </a:spcAft>
              <a:buSzPts val="1400"/>
              <a:buChar char="●"/>
            </a:pPr>
            <a:r>
              <a:rPr lang="en-US" sz="1400"/>
              <a:t>The mobile app shall provide instruction guides to field technicians for performing cooker repairs</a:t>
            </a:r>
            <a:endParaRPr sz="1400"/>
          </a:p>
          <a:p>
            <a:pPr indent="-317500" lvl="0" marL="457200" rtl="0" algn="l">
              <a:lnSpc>
                <a:spcPct val="100000"/>
              </a:lnSpc>
              <a:spcBef>
                <a:spcPts val="0"/>
              </a:spcBef>
              <a:spcAft>
                <a:spcPts val="0"/>
              </a:spcAft>
              <a:buSzPts val="1400"/>
              <a:buChar char="●"/>
            </a:pPr>
            <a:r>
              <a:rPr lang="en-US" sz="1400"/>
              <a:t>The mobile app should enable field technicians to update spare part serial numbers in KOKO Core</a:t>
            </a:r>
            <a:endParaRPr sz="1400"/>
          </a:p>
          <a:p>
            <a:pPr indent="-317500" lvl="0" marL="457200" rtl="0" algn="l">
              <a:lnSpc>
                <a:spcPct val="100000"/>
              </a:lnSpc>
              <a:spcBef>
                <a:spcPts val="0"/>
              </a:spcBef>
              <a:spcAft>
                <a:spcPts val="0"/>
              </a:spcAft>
              <a:buSzPts val="1400"/>
              <a:buChar char="●"/>
            </a:pPr>
            <a:r>
              <a:rPr lang="en-US" sz="1400"/>
              <a:t>The mobile app should enable field technicians to submit notes and comments on repairs to KOKO Core</a:t>
            </a:r>
            <a:endParaRPr sz="1400"/>
          </a:p>
          <a:p>
            <a:pPr indent="-317500" lvl="0" marL="457200" rtl="0" algn="l">
              <a:lnSpc>
                <a:spcPct val="100000"/>
              </a:lnSpc>
              <a:spcBef>
                <a:spcPts val="0"/>
              </a:spcBef>
              <a:spcAft>
                <a:spcPts val="0"/>
              </a:spcAft>
              <a:buSzPts val="1400"/>
              <a:buChar char="●"/>
            </a:pPr>
            <a:r>
              <a:rPr lang="en-US" sz="1400"/>
              <a:t>The mobile app should enable field technicians to swap cooker kits in KOKO Core</a:t>
            </a:r>
            <a:endParaRPr sz="1400"/>
          </a:p>
          <a:p>
            <a:pPr indent="-317500" lvl="0" marL="457200" rtl="0" algn="l">
              <a:lnSpc>
                <a:spcPct val="100000"/>
              </a:lnSpc>
              <a:spcBef>
                <a:spcPts val="0"/>
              </a:spcBef>
              <a:spcAft>
                <a:spcPts val="0"/>
              </a:spcAft>
              <a:buSzPts val="1400"/>
              <a:buChar char="●"/>
            </a:pPr>
            <a:r>
              <a:rPr lang="en-US" sz="1400"/>
              <a:t>The mobile app should enable field technicians to reassign fuel canisters in KOKO Core</a:t>
            </a:r>
            <a:endParaRPr sz="1400"/>
          </a:p>
        </p:txBody>
      </p:sp>
      <p:sp>
        <p:nvSpPr>
          <p:cNvPr id="422" name="Google Shape;422;p4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pic>
        <p:nvPicPr>
          <p:cNvPr id="427" name="Google Shape;427;p50"/>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428" name="Google Shape;428;p50"/>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Mobile App Requirements</a:t>
            </a:r>
            <a:endParaRPr/>
          </a:p>
        </p:txBody>
      </p:sp>
      <p:sp>
        <p:nvSpPr>
          <p:cNvPr id="429" name="Google Shape;429;p50"/>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sz="1600"/>
              <a:t>AGENT NETWORKS</a:t>
            </a:r>
            <a:endParaRPr b="1" sz="1600"/>
          </a:p>
          <a:p>
            <a:pPr indent="0" lvl="0" marL="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US" sz="1400"/>
              <a:t>The mobile app shall provide information on the agent’s active leads</a:t>
            </a:r>
            <a:endParaRPr sz="1400"/>
          </a:p>
          <a:p>
            <a:pPr indent="-317500" lvl="0" marL="457200" rtl="0" algn="l">
              <a:lnSpc>
                <a:spcPct val="100000"/>
              </a:lnSpc>
              <a:spcBef>
                <a:spcPts val="0"/>
              </a:spcBef>
              <a:spcAft>
                <a:spcPts val="0"/>
              </a:spcAft>
              <a:buSzPts val="1400"/>
              <a:buChar char="●"/>
            </a:pPr>
            <a:r>
              <a:rPr lang="en-US" sz="1400"/>
              <a:t>The mobile app shall provide information on the agent’s expiring leads</a:t>
            </a:r>
            <a:endParaRPr sz="1400"/>
          </a:p>
          <a:p>
            <a:pPr indent="-317500" lvl="0" marL="457200" rtl="0" algn="l">
              <a:lnSpc>
                <a:spcPct val="100000"/>
              </a:lnSpc>
              <a:spcBef>
                <a:spcPts val="0"/>
              </a:spcBef>
              <a:spcAft>
                <a:spcPts val="0"/>
              </a:spcAft>
              <a:buSzPts val="1400"/>
              <a:buChar char="●"/>
            </a:pPr>
            <a:r>
              <a:rPr lang="en-US" sz="1400"/>
              <a:t>The mobile app shall provide information on the agent’s savings orders</a:t>
            </a:r>
            <a:endParaRPr sz="1400"/>
          </a:p>
          <a:p>
            <a:pPr indent="-317500" lvl="0" marL="457200" rtl="0" algn="l">
              <a:lnSpc>
                <a:spcPct val="100000"/>
              </a:lnSpc>
              <a:spcBef>
                <a:spcPts val="0"/>
              </a:spcBef>
              <a:spcAft>
                <a:spcPts val="0"/>
              </a:spcAft>
              <a:buSzPts val="1400"/>
              <a:buChar char="●"/>
            </a:pPr>
            <a:r>
              <a:rPr lang="en-US" sz="1400"/>
              <a:t>The mobile app shall provide information on the agent’s paid orders</a:t>
            </a:r>
            <a:endParaRPr sz="1400"/>
          </a:p>
          <a:p>
            <a:pPr indent="-317500" lvl="0" marL="457200" rtl="0" algn="l">
              <a:lnSpc>
                <a:spcPct val="100000"/>
              </a:lnSpc>
              <a:spcBef>
                <a:spcPts val="0"/>
              </a:spcBef>
              <a:spcAft>
                <a:spcPts val="0"/>
              </a:spcAft>
              <a:buSzPts val="1400"/>
              <a:buChar char="●"/>
            </a:pPr>
            <a:r>
              <a:rPr lang="en-US" sz="1400"/>
              <a:t>The mobile app shall provide information on the agent’s sales</a:t>
            </a:r>
            <a:endParaRPr sz="1400"/>
          </a:p>
          <a:p>
            <a:pPr indent="-317500" lvl="0" marL="457200" rtl="0" algn="l">
              <a:lnSpc>
                <a:spcPct val="100000"/>
              </a:lnSpc>
              <a:spcBef>
                <a:spcPts val="0"/>
              </a:spcBef>
              <a:spcAft>
                <a:spcPts val="0"/>
              </a:spcAft>
              <a:buSzPts val="1400"/>
              <a:buChar char="●"/>
            </a:pPr>
            <a:r>
              <a:rPr lang="en-US" sz="1400"/>
              <a:t>The mobile app shall provide information on the agent’s cancelled orders</a:t>
            </a:r>
            <a:endParaRPr sz="1400"/>
          </a:p>
          <a:p>
            <a:pPr indent="-317500" lvl="0" marL="457200" rtl="0" algn="l">
              <a:lnSpc>
                <a:spcPct val="100000"/>
              </a:lnSpc>
              <a:spcBef>
                <a:spcPts val="0"/>
              </a:spcBef>
              <a:spcAft>
                <a:spcPts val="0"/>
              </a:spcAft>
              <a:buSzPts val="1400"/>
              <a:buChar char="●"/>
            </a:pPr>
            <a:r>
              <a:rPr lang="en-US" sz="1400"/>
              <a:t>The mobile app shall provide information on customers recruited by an agent</a:t>
            </a:r>
            <a:endParaRPr sz="1400"/>
          </a:p>
          <a:p>
            <a:pPr indent="-317500" lvl="0" marL="457200" rtl="0" algn="l">
              <a:lnSpc>
                <a:spcPct val="100000"/>
              </a:lnSpc>
              <a:spcBef>
                <a:spcPts val="0"/>
              </a:spcBef>
              <a:spcAft>
                <a:spcPts val="0"/>
              </a:spcAft>
              <a:buSzPts val="1400"/>
              <a:buChar char="●"/>
            </a:pPr>
            <a:r>
              <a:rPr lang="en-US" sz="1400"/>
              <a:t>The mobile app shall provide information on the agent’s monthly performance</a:t>
            </a:r>
            <a:endParaRPr sz="1400"/>
          </a:p>
          <a:p>
            <a:pPr indent="-317500" lvl="0" marL="457200" rtl="0" algn="l">
              <a:lnSpc>
                <a:spcPct val="100000"/>
              </a:lnSpc>
              <a:spcBef>
                <a:spcPts val="0"/>
              </a:spcBef>
              <a:spcAft>
                <a:spcPts val="0"/>
              </a:spcAft>
              <a:buSzPts val="1400"/>
              <a:buChar char="●"/>
            </a:pPr>
            <a:r>
              <a:rPr lang="en-US" sz="1400"/>
              <a:t>The mobile app shall provide information on	the agent’s monthly targets</a:t>
            </a:r>
            <a:endParaRPr sz="1400"/>
          </a:p>
          <a:p>
            <a:pPr indent="-317500" lvl="0" marL="457200" rtl="0" algn="l">
              <a:lnSpc>
                <a:spcPct val="100000"/>
              </a:lnSpc>
              <a:spcBef>
                <a:spcPts val="0"/>
              </a:spcBef>
              <a:spcAft>
                <a:spcPts val="0"/>
              </a:spcAft>
              <a:buSzPts val="1400"/>
              <a:buChar char="●"/>
            </a:pPr>
            <a:r>
              <a:rPr lang="en-US" sz="1400"/>
              <a:t>The mobile app shall provide information on	the agent’s fuel sales</a:t>
            </a:r>
            <a:endParaRPr sz="1400"/>
          </a:p>
          <a:p>
            <a:pPr indent="-317500" lvl="0" marL="457200" rtl="0" algn="l">
              <a:lnSpc>
                <a:spcPct val="100000"/>
              </a:lnSpc>
              <a:spcBef>
                <a:spcPts val="0"/>
              </a:spcBef>
              <a:spcAft>
                <a:spcPts val="0"/>
              </a:spcAft>
              <a:buSzPts val="1400"/>
              <a:buChar char="●"/>
            </a:pPr>
            <a:r>
              <a:rPr lang="en-US" sz="1400"/>
              <a:t>The mobile app shall provide information on	the agent’s monthly performance ranking (gold, silver, bronze)</a:t>
            </a:r>
            <a:endParaRPr sz="1400"/>
          </a:p>
          <a:p>
            <a:pPr indent="-317500" lvl="0" marL="457200" rtl="0" algn="l">
              <a:lnSpc>
                <a:spcPct val="100000"/>
              </a:lnSpc>
              <a:spcBef>
                <a:spcPts val="0"/>
              </a:spcBef>
              <a:spcAft>
                <a:spcPts val="0"/>
              </a:spcAft>
              <a:buSzPts val="1400"/>
              <a:buChar char="●"/>
            </a:pPr>
            <a:r>
              <a:rPr lang="en-US" sz="1400"/>
              <a:t>The mobile app shall enable Agent sales to send alerts to agents</a:t>
            </a:r>
            <a:endParaRPr sz="1400"/>
          </a:p>
          <a:p>
            <a:pPr indent="-317500" lvl="0" marL="457200" rtl="0" algn="l">
              <a:lnSpc>
                <a:spcPct val="100000"/>
              </a:lnSpc>
              <a:spcBef>
                <a:spcPts val="0"/>
              </a:spcBef>
              <a:spcAft>
                <a:spcPts val="0"/>
              </a:spcAft>
              <a:buSzPts val="1400"/>
              <a:buChar char="●"/>
            </a:pPr>
            <a:r>
              <a:rPr lang="en-US" sz="1400"/>
              <a:t>The mobile app shall enable Expansion team to send reports to KOKO Core</a:t>
            </a:r>
            <a:endParaRPr sz="1400"/>
          </a:p>
        </p:txBody>
      </p:sp>
      <p:sp>
        <p:nvSpPr>
          <p:cNvPr id="430" name="Google Shape;430;p5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pic>
        <p:nvPicPr>
          <p:cNvPr id="435" name="Google Shape;435;p5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436" name="Google Shape;436;p51"/>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Mobile App Improvements</a:t>
            </a:r>
            <a:endParaRPr/>
          </a:p>
        </p:txBody>
      </p:sp>
      <p:sp>
        <p:nvSpPr>
          <p:cNvPr id="437" name="Google Shape;437;p51"/>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sz="1600"/>
              <a:t>myKOKO </a:t>
            </a:r>
            <a:r>
              <a:rPr b="1" lang="en-US" sz="1600"/>
              <a:t>SALES APP</a:t>
            </a:r>
            <a:endParaRPr b="1" sz="1600"/>
          </a:p>
          <a:p>
            <a:pPr indent="0" lvl="0" marL="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US" sz="1400"/>
              <a:t>Modify the app to cater solely to retail consumers in order to</a:t>
            </a:r>
            <a:r>
              <a:rPr lang="en-US" sz="1400"/>
              <a:t> improve the user experience.</a:t>
            </a:r>
            <a:endParaRPr sz="1400"/>
          </a:p>
          <a:p>
            <a:pPr indent="-317500" lvl="0" marL="457200" rtl="0" algn="l">
              <a:lnSpc>
                <a:spcPct val="100000"/>
              </a:lnSpc>
              <a:spcBef>
                <a:spcPts val="0"/>
              </a:spcBef>
              <a:spcAft>
                <a:spcPts val="0"/>
              </a:spcAft>
              <a:buSzPts val="1400"/>
              <a:buChar char="●"/>
            </a:pPr>
            <a:r>
              <a:rPr lang="en-US" sz="1400"/>
              <a:t>Improve the MPESA transaction process reporting to app users.</a:t>
            </a:r>
            <a:endParaRPr sz="1400"/>
          </a:p>
          <a:p>
            <a:pPr indent="-317500" lvl="0" marL="457200" rtl="0" algn="l">
              <a:lnSpc>
                <a:spcPct val="100000"/>
              </a:lnSpc>
              <a:spcBef>
                <a:spcPts val="0"/>
              </a:spcBef>
              <a:spcAft>
                <a:spcPts val="0"/>
              </a:spcAft>
              <a:buSzPts val="1400"/>
              <a:buChar char="●"/>
            </a:pPr>
            <a:r>
              <a:rPr lang="en-US" sz="1400"/>
              <a:t>Provide app users with the ability to change their phone number within the app.</a:t>
            </a:r>
            <a:endParaRPr sz="1400"/>
          </a:p>
          <a:p>
            <a:pPr indent="-317500" lvl="0" marL="457200" rtl="0" algn="l">
              <a:lnSpc>
                <a:spcPct val="100000"/>
              </a:lnSpc>
              <a:spcBef>
                <a:spcPts val="0"/>
              </a:spcBef>
              <a:spcAft>
                <a:spcPts val="0"/>
              </a:spcAft>
              <a:buSzPts val="1400"/>
              <a:buChar char="●"/>
            </a:pPr>
            <a:r>
              <a:rPr lang="en-US" sz="1400"/>
              <a:t>Improve the in-app notification to prevent it from impeding app usage.</a:t>
            </a:r>
            <a:endParaRPr sz="1400"/>
          </a:p>
          <a:p>
            <a:pPr indent="-317500" lvl="0" marL="457200" rtl="0" algn="l">
              <a:lnSpc>
                <a:spcPct val="100000"/>
              </a:lnSpc>
              <a:spcBef>
                <a:spcPts val="0"/>
              </a:spcBef>
              <a:spcAft>
                <a:spcPts val="0"/>
              </a:spcAft>
              <a:buSzPts val="1400"/>
              <a:buChar char="●"/>
            </a:pPr>
            <a:r>
              <a:rPr lang="en-US" sz="1400"/>
              <a:t>Improve phone number authentication for new registrations.</a:t>
            </a:r>
            <a:endParaRPr sz="1400"/>
          </a:p>
          <a:p>
            <a:pPr indent="-317500" lvl="0" marL="457200" rtl="0" algn="l">
              <a:lnSpc>
                <a:spcPct val="100000"/>
              </a:lnSpc>
              <a:spcBef>
                <a:spcPts val="0"/>
              </a:spcBef>
              <a:spcAft>
                <a:spcPts val="0"/>
              </a:spcAft>
              <a:buSzPts val="1400"/>
              <a:buChar char="●"/>
            </a:pPr>
            <a:r>
              <a:rPr lang="en-US" sz="1400"/>
              <a:t>Improve app performance to eradicate app freezes.</a:t>
            </a:r>
            <a:endParaRPr sz="1400"/>
          </a:p>
        </p:txBody>
      </p:sp>
      <p:sp>
        <p:nvSpPr>
          <p:cNvPr id="438" name="Google Shape;438;p5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pic>
        <p:nvPicPr>
          <p:cNvPr id="443" name="Google Shape;443;p5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444" name="Google Shape;444;p52"/>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Mobile App Improvements</a:t>
            </a:r>
            <a:endParaRPr/>
          </a:p>
        </p:txBody>
      </p:sp>
      <p:sp>
        <p:nvSpPr>
          <p:cNvPr id="445" name="Google Shape;445;p52"/>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1" lang="en-US" sz="1600"/>
              <a:t>KOKO OPERATOR APP</a:t>
            </a:r>
            <a:endParaRPr b="1" sz="1600"/>
          </a:p>
          <a:p>
            <a:pPr indent="0" lvl="0" marL="0" rtl="0" algn="l">
              <a:lnSpc>
                <a:spcPct val="100000"/>
              </a:lnSpc>
              <a:spcBef>
                <a:spcPts val="0"/>
              </a:spcBef>
              <a:spcAft>
                <a:spcPts val="0"/>
              </a:spcAft>
              <a:buClr>
                <a:schemeClr val="dk1"/>
              </a:buClr>
              <a:buSzPts val="1100"/>
              <a:buFont typeface="Arial"/>
              <a:buNone/>
            </a:pPr>
            <a:r>
              <a:t/>
            </a:r>
            <a:endParaRPr sz="1400"/>
          </a:p>
          <a:p>
            <a:pPr indent="-317500" lvl="0" marL="457200" rtl="0" algn="l">
              <a:lnSpc>
                <a:spcPct val="100000"/>
              </a:lnSpc>
              <a:spcBef>
                <a:spcPts val="0"/>
              </a:spcBef>
              <a:spcAft>
                <a:spcPts val="0"/>
              </a:spcAft>
              <a:buSzPts val="1400"/>
              <a:buChar char="●"/>
            </a:pPr>
            <a:r>
              <a:rPr lang="en-US" sz="1400"/>
              <a:t>Fuel operators should be able to submit fuel quality tests at the fuel depots.</a:t>
            </a:r>
            <a:endParaRPr sz="1400"/>
          </a:p>
          <a:p>
            <a:pPr indent="-317500" lvl="0" marL="457200" rtl="0" algn="l">
              <a:lnSpc>
                <a:spcPct val="100000"/>
              </a:lnSpc>
              <a:spcBef>
                <a:spcPts val="0"/>
              </a:spcBef>
              <a:spcAft>
                <a:spcPts val="0"/>
              </a:spcAft>
              <a:buSzPts val="1400"/>
              <a:buChar char="●"/>
            </a:pPr>
            <a:r>
              <a:rPr lang="en-US" sz="1400"/>
              <a:t>Perform operator performance monitoring within the app.</a:t>
            </a:r>
            <a:endParaRPr sz="1400"/>
          </a:p>
          <a:p>
            <a:pPr indent="-317500" lvl="0" marL="457200" rtl="0" algn="l">
              <a:lnSpc>
                <a:spcPct val="100000"/>
              </a:lnSpc>
              <a:spcBef>
                <a:spcPts val="0"/>
              </a:spcBef>
              <a:spcAft>
                <a:spcPts val="0"/>
              </a:spcAft>
              <a:buSzPts val="1400"/>
              <a:buChar char="●"/>
            </a:pPr>
            <a:r>
              <a:rPr lang="en-US" sz="1400"/>
              <a:t>Operators should be able to report issues for support in the field.</a:t>
            </a:r>
            <a:endParaRPr sz="1400"/>
          </a:p>
          <a:p>
            <a:pPr indent="-317500" lvl="0" marL="457200" rtl="0" algn="l">
              <a:lnSpc>
                <a:spcPct val="100000"/>
              </a:lnSpc>
              <a:spcBef>
                <a:spcPts val="0"/>
              </a:spcBef>
              <a:spcAft>
                <a:spcPts val="0"/>
              </a:spcAft>
              <a:buSzPts val="1400"/>
              <a:buChar char="●"/>
            </a:pPr>
            <a:r>
              <a:rPr lang="en-US" sz="1400"/>
              <a:t>Send notifications or alerts to operators in the field.</a:t>
            </a:r>
            <a:endParaRPr sz="1400"/>
          </a:p>
          <a:p>
            <a:pPr indent="-317500" lvl="0" marL="457200" rtl="0" algn="l">
              <a:lnSpc>
                <a:spcPct val="100000"/>
              </a:lnSpc>
              <a:spcBef>
                <a:spcPts val="0"/>
              </a:spcBef>
              <a:spcAft>
                <a:spcPts val="0"/>
              </a:spcAft>
              <a:buSzPts val="1400"/>
              <a:buChar char="●"/>
            </a:pPr>
            <a:r>
              <a:rPr lang="en-US" sz="1400"/>
              <a:t>Allow operators to rearrange their scheduled tasks.</a:t>
            </a:r>
            <a:endParaRPr sz="1400"/>
          </a:p>
          <a:p>
            <a:pPr indent="0" lvl="0" marL="0" rtl="0" algn="l">
              <a:lnSpc>
                <a:spcPct val="100000"/>
              </a:lnSpc>
              <a:spcBef>
                <a:spcPts val="0"/>
              </a:spcBef>
              <a:spcAft>
                <a:spcPts val="0"/>
              </a:spcAft>
              <a:buNone/>
            </a:pPr>
            <a:r>
              <a:t/>
            </a:r>
            <a:endParaRPr b="1" sz="1400"/>
          </a:p>
          <a:p>
            <a:pPr indent="0" lvl="0" marL="0" rtl="0" algn="l">
              <a:lnSpc>
                <a:spcPct val="100000"/>
              </a:lnSpc>
              <a:spcBef>
                <a:spcPts val="0"/>
              </a:spcBef>
              <a:spcAft>
                <a:spcPts val="0"/>
              </a:spcAft>
              <a:buNone/>
            </a:pPr>
            <a:r>
              <a:t/>
            </a:r>
            <a:endParaRPr b="1" sz="1400"/>
          </a:p>
          <a:p>
            <a:pPr indent="0" lvl="0" marL="0" rtl="0" algn="l">
              <a:lnSpc>
                <a:spcPct val="100000"/>
              </a:lnSpc>
              <a:spcBef>
                <a:spcPts val="0"/>
              </a:spcBef>
              <a:spcAft>
                <a:spcPts val="0"/>
              </a:spcAft>
              <a:buNone/>
            </a:pPr>
            <a:r>
              <a:t/>
            </a:r>
            <a:endParaRPr b="1" sz="1400"/>
          </a:p>
          <a:p>
            <a:pPr indent="0" lvl="0" marL="0" rtl="0" algn="l">
              <a:lnSpc>
                <a:spcPct val="100000"/>
              </a:lnSpc>
              <a:spcBef>
                <a:spcPts val="0"/>
              </a:spcBef>
              <a:spcAft>
                <a:spcPts val="0"/>
              </a:spcAft>
              <a:buNone/>
            </a:pPr>
            <a:r>
              <a:rPr b="1" lang="en-US" sz="1500"/>
              <a:t>KOKO MILE APP</a:t>
            </a:r>
            <a:endParaRPr b="1" sz="1500"/>
          </a:p>
          <a:p>
            <a:pPr indent="0" lvl="0" marL="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US" sz="1400"/>
              <a:t>Fix the bulk synchronization issue with the ERP for cooker kit scanning.</a:t>
            </a:r>
            <a:endParaRPr sz="1400"/>
          </a:p>
          <a:p>
            <a:pPr indent="-317500" lvl="0" marL="457200" rtl="0" algn="l">
              <a:lnSpc>
                <a:spcPct val="100000"/>
              </a:lnSpc>
              <a:spcBef>
                <a:spcPts val="0"/>
              </a:spcBef>
              <a:spcAft>
                <a:spcPts val="0"/>
              </a:spcAft>
              <a:buSzPts val="1400"/>
              <a:buChar char="●"/>
            </a:pPr>
            <a:r>
              <a:rPr lang="en-US" sz="1400"/>
              <a:t>Enforce complete stocktaking of cooker kits in Agent shops.</a:t>
            </a:r>
            <a:endParaRPr sz="1400"/>
          </a:p>
          <a:p>
            <a:pPr indent="-317500" lvl="0" marL="457200" rtl="0" algn="l">
              <a:lnSpc>
                <a:spcPct val="100000"/>
              </a:lnSpc>
              <a:spcBef>
                <a:spcPts val="0"/>
              </a:spcBef>
              <a:spcAft>
                <a:spcPts val="0"/>
              </a:spcAft>
              <a:buSzPts val="1400"/>
              <a:buChar char="●"/>
            </a:pPr>
            <a:r>
              <a:rPr lang="en-US" sz="1400"/>
              <a:t>Enable operators to perform reverse logistics within the app.</a:t>
            </a:r>
            <a:endParaRPr sz="1400"/>
          </a:p>
        </p:txBody>
      </p:sp>
      <p:sp>
        <p:nvSpPr>
          <p:cNvPr id="446" name="Google Shape;446;p5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pic>
        <p:nvPicPr>
          <p:cNvPr id="451" name="Google Shape;451;p5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452" name="Google Shape;452;p53"/>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New Mobile App Proposals</a:t>
            </a:r>
            <a:endParaRPr/>
          </a:p>
        </p:txBody>
      </p:sp>
      <p:sp>
        <p:nvSpPr>
          <p:cNvPr id="453" name="Google Shape;453;p53"/>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1600"/>
              <a:t>PROPOSED TITLE</a:t>
            </a:r>
            <a:endParaRPr sz="16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400"/>
              <a:t>KOKO Agent app</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600"/>
              <a:t>PRIORITY</a:t>
            </a:r>
            <a:endParaRPr sz="16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400"/>
              <a:t>High</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600"/>
              <a:t>KOKO OPERATION</a:t>
            </a:r>
            <a:endParaRPr sz="16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400"/>
              <a:t>Agent Networks</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600"/>
              <a:t>SUMMARY</a:t>
            </a:r>
            <a:endParaRPr sz="16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400"/>
              <a:t>The app is intended to serve KOKO agents as their direct interface with KOKO Networks. It will have agent related features for managing their profiles, viewing information related to their agent shop and customers, as well as transaction capabilities.</a:t>
            </a:r>
            <a:endParaRPr sz="1400"/>
          </a:p>
        </p:txBody>
      </p:sp>
      <p:sp>
        <p:nvSpPr>
          <p:cNvPr id="454" name="Google Shape;454;p5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id="459" name="Google Shape;459;p5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460" name="Google Shape;460;p54"/>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New Mobile App Proposals</a:t>
            </a:r>
            <a:endParaRPr/>
          </a:p>
        </p:txBody>
      </p:sp>
      <p:sp>
        <p:nvSpPr>
          <p:cNvPr id="461" name="Google Shape;461;p54"/>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1600"/>
              <a:t>REQUIREMENTS</a:t>
            </a:r>
            <a:endParaRPr sz="1600"/>
          </a:p>
          <a:p>
            <a:pPr indent="0" lvl="0" marL="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US" sz="1400"/>
              <a:t>The mobile app shall provide information on the agent’s active leads</a:t>
            </a:r>
            <a:endParaRPr sz="1400"/>
          </a:p>
          <a:p>
            <a:pPr indent="-317500" lvl="0" marL="457200" rtl="0" algn="l">
              <a:lnSpc>
                <a:spcPct val="100000"/>
              </a:lnSpc>
              <a:spcBef>
                <a:spcPts val="0"/>
              </a:spcBef>
              <a:spcAft>
                <a:spcPts val="0"/>
              </a:spcAft>
              <a:buSzPts val="1400"/>
              <a:buChar char="●"/>
            </a:pPr>
            <a:r>
              <a:rPr lang="en-US" sz="1400"/>
              <a:t>The mobile app shall provide information on the agent’s expiring leads</a:t>
            </a:r>
            <a:endParaRPr sz="1400"/>
          </a:p>
          <a:p>
            <a:pPr indent="-317500" lvl="0" marL="457200" rtl="0" algn="l">
              <a:lnSpc>
                <a:spcPct val="100000"/>
              </a:lnSpc>
              <a:spcBef>
                <a:spcPts val="0"/>
              </a:spcBef>
              <a:spcAft>
                <a:spcPts val="0"/>
              </a:spcAft>
              <a:buSzPts val="1400"/>
              <a:buChar char="●"/>
            </a:pPr>
            <a:r>
              <a:rPr lang="en-US" sz="1400"/>
              <a:t>The mobile app shall provide information on the agent’s savings orders</a:t>
            </a:r>
            <a:endParaRPr sz="1400"/>
          </a:p>
          <a:p>
            <a:pPr indent="-317500" lvl="0" marL="457200" rtl="0" algn="l">
              <a:lnSpc>
                <a:spcPct val="100000"/>
              </a:lnSpc>
              <a:spcBef>
                <a:spcPts val="0"/>
              </a:spcBef>
              <a:spcAft>
                <a:spcPts val="0"/>
              </a:spcAft>
              <a:buSzPts val="1400"/>
              <a:buChar char="●"/>
            </a:pPr>
            <a:r>
              <a:rPr lang="en-US" sz="1400"/>
              <a:t>The mobile app shall provide information on the agent’s paid orders</a:t>
            </a:r>
            <a:endParaRPr sz="1400"/>
          </a:p>
          <a:p>
            <a:pPr indent="-317500" lvl="0" marL="457200" rtl="0" algn="l">
              <a:lnSpc>
                <a:spcPct val="100000"/>
              </a:lnSpc>
              <a:spcBef>
                <a:spcPts val="0"/>
              </a:spcBef>
              <a:spcAft>
                <a:spcPts val="0"/>
              </a:spcAft>
              <a:buSzPts val="1400"/>
              <a:buChar char="●"/>
            </a:pPr>
            <a:r>
              <a:rPr lang="en-US" sz="1400"/>
              <a:t>The mobile app shall provide information on the agent’s sales</a:t>
            </a:r>
            <a:endParaRPr sz="1400"/>
          </a:p>
          <a:p>
            <a:pPr indent="-317500" lvl="0" marL="457200" rtl="0" algn="l">
              <a:lnSpc>
                <a:spcPct val="100000"/>
              </a:lnSpc>
              <a:spcBef>
                <a:spcPts val="0"/>
              </a:spcBef>
              <a:spcAft>
                <a:spcPts val="0"/>
              </a:spcAft>
              <a:buSzPts val="1400"/>
              <a:buChar char="●"/>
            </a:pPr>
            <a:r>
              <a:rPr lang="en-US" sz="1400"/>
              <a:t>The mobile app shall provide information on the agent’s cancelled orders</a:t>
            </a:r>
            <a:endParaRPr sz="1400"/>
          </a:p>
          <a:p>
            <a:pPr indent="-317500" lvl="0" marL="457200" rtl="0" algn="l">
              <a:lnSpc>
                <a:spcPct val="100000"/>
              </a:lnSpc>
              <a:spcBef>
                <a:spcPts val="0"/>
              </a:spcBef>
              <a:spcAft>
                <a:spcPts val="0"/>
              </a:spcAft>
              <a:buSzPts val="1400"/>
              <a:buChar char="●"/>
            </a:pPr>
            <a:r>
              <a:rPr lang="en-US" sz="1400"/>
              <a:t>The mobile app shall provide information on customers recruited by an agent</a:t>
            </a:r>
            <a:endParaRPr sz="1400"/>
          </a:p>
          <a:p>
            <a:pPr indent="-317500" lvl="0" marL="457200" rtl="0" algn="l">
              <a:lnSpc>
                <a:spcPct val="100000"/>
              </a:lnSpc>
              <a:spcBef>
                <a:spcPts val="0"/>
              </a:spcBef>
              <a:spcAft>
                <a:spcPts val="0"/>
              </a:spcAft>
              <a:buSzPts val="1400"/>
              <a:buChar char="●"/>
            </a:pPr>
            <a:r>
              <a:rPr lang="en-US" sz="1400"/>
              <a:t>The mobile app shall provide information on the agent’s monthly performance</a:t>
            </a:r>
            <a:endParaRPr sz="1400"/>
          </a:p>
          <a:p>
            <a:pPr indent="-317500" lvl="0" marL="457200" rtl="0" algn="l">
              <a:lnSpc>
                <a:spcPct val="100000"/>
              </a:lnSpc>
              <a:spcBef>
                <a:spcPts val="0"/>
              </a:spcBef>
              <a:spcAft>
                <a:spcPts val="0"/>
              </a:spcAft>
              <a:buSzPts val="1400"/>
              <a:buChar char="●"/>
            </a:pPr>
            <a:r>
              <a:rPr lang="en-US" sz="1400"/>
              <a:t>The mobile app shall provide information on	the agent’s monthly targets</a:t>
            </a:r>
            <a:endParaRPr sz="1400"/>
          </a:p>
          <a:p>
            <a:pPr indent="-317500" lvl="0" marL="457200" rtl="0" algn="l">
              <a:lnSpc>
                <a:spcPct val="100000"/>
              </a:lnSpc>
              <a:spcBef>
                <a:spcPts val="0"/>
              </a:spcBef>
              <a:spcAft>
                <a:spcPts val="0"/>
              </a:spcAft>
              <a:buSzPts val="1400"/>
              <a:buChar char="●"/>
            </a:pPr>
            <a:r>
              <a:rPr lang="en-US" sz="1400"/>
              <a:t>The mobile app shall provide information on	the agent’s fuel sales</a:t>
            </a:r>
            <a:endParaRPr sz="1400"/>
          </a:p>
          <a:p>
            <a:pPr indent="-317500" lvl="0" marL="457200" rtl="0" algn="l">
              <a:lnSpc>
                <a:spcPct val="100000"/>
              </a:lnSpc>
              <a:spcBef>
                <a:spcPts val="0"/>
              </a:spcBef>
              <a:spcAft>
                <a:spcPts val="0"/>
              </a:spcAft>
              <a:buSzPts val="1400"/>
              <a:buChar char="●"/>
            </a:pPr>
            <a:r>
              <a:rPr lang="en-US" sz="1400"/>
              <a:t>The mobile app shall provide information on	the agent’s monthly performance ranking (gold, silver, bronze)</a:t>
            </a:r>
            <a:endParaRPr sz="1400"/>
          </a:p>
          <a:p>
            <a:pPr indent="-317500" lvl="0" marL="457200" rtl="0" algn="l">
              <a:lnSpc>
                <a:spcPct val="100000"/>
              </a:lnSpc>
              <a:spcBef>
                <a:spcPts val="0"/>
              </a:spcBef>
              <a:spcAft>
                <a:spcPts val="0"/>
              </a:spcAft>
              <a:buSzPts val="1400"/>
              <a:buChar char="●"/>
            </a:pPr>
            <a:r>
              <a:rPr lang="en-US" sz="1400"/>
              <a:t>The mobile app shall enable Agent sales to send alerts to agents</a:t>
            </a:r>
            <a:endParaRPr sz="1400"/>
          </a:p>
        </p:txBody>
      </p:sp>
      <p:sp>
        <p:nvSpPr>
          <p:cNvPr id="462" name="Google Shape;462;p5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55"/>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468" name="Google Shape;468;p55"/>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New Mobile App Proposals</a:t>
            </a:r>
            <a:endParaRPr/>
          </a:p>
        </p:txBody>
      </p:sp>
      <p:sp>
        <p:nvSpPr>
          <p:cNvPr id="469" name="Google Shape;469;p55"/>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1600"/>
              <a:t>PROPOSED TITLE</a:t>
            </a:r>
            <a:endParaRPr sz="16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400"/>
              <a:t>Cooker Service app</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600"/>
              <a:t>PRIORITY</a:t>
            </a:r>
            <a:endParaRPr sz="16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400"/>
              <a:t>High</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600"/>
              <a:t>KOKO OPERATION</a:t>
            </a:r>
            <a:endParaRPr sz="16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400"/>
              <a:t>Cooker Operations</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600"/>
              <a:t>SUMMARY</a:t>
            </a:r>
            <a:endParaRPr sz="16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400"/>
              <a:t>This app is intended to assist cooker service technicians in performing cooker repairs in the field. The application will provide the technicians with a preview of their planned field </a:t>
            </a:r>
            <a:r>
              <a:rPr lang="en-US" sz="1400"/>
              <a:t>visits</a:t>
            </a:r>
            <a:r>
              <a:rPr lang="en-US" sz="1400"/>
              <a:t>, scheduling field visits from customer support tickets, updating visit information in support tickets, scanning spare part swaps into KOKO Core, replacing cooker kits and canisters in KOKO Core, and receiving alerts and notifications from Customer Care.</a:t>
            </a:r>
            <a:endParaRPr sz="1400"/>
          </a:p>
          <a:p>
            <a:pPr indent="0" lvl="0" marL="0" rtl="0" algn="l">
              <a:lnSpc>
                <a:spcPct val="100000"/>
              </a:lnSpc>
              <a:spcBef>
                <a:spcPts val="0"/>
              </a:spcBef>
              <a:spcAft>
                <a:spcPts val="0"/>
              </a:spcAft>
              <a:buNone/>
            </a:pPr>
            <a:r>
              <a:t/>
            </a:r>
            <a:endParaRPr sz="1400"/>
          </a:p>
        </p:txBody>
      </p:sp>
      <p:sp>
        <p:nvSpPr>
          <p:cNvPr id="470" name="Google Shape;470;p5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pic>
        <p:nvPicPr>
          <p:cNvPr id="475" name="Google Shape;475;p56"/>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476" name="Google Shape;476;p56"/>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New Mobile App Proposals</a:t>
            </a:r>
            <a:endParaRPr/>
          </a:p>
        </p:txBody>
      </p:sp>
      <p:sp>
        <p:nvSpPr>
          <p:cNvPr id="477" name="Google Shape;477;p56"/>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1600"/>
              <a:t>REQUIREMENTS</a:t>
            </a:r>
            <a:endParaRPr sz="1600"/>
          </a:p>
          <a:p>
            <a:pPr indent="0" lvl="0" marL="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US" sz="1400"/>
              <a:t>The mobile app should be able to perform reverse logistics</a:t>
            </a:r>
            <a:endParaRPr sz="1400"/>
          </a:p>
          <a:p>
            <a:pPr indent="-317500" lvl="0" marL="457200" rtl="0" algn="l">
              <a:lnSpc>
                <a:spcPct val="100000"/>
              </a:lnSpc>
              <a:spcBef>
                <a:spcPts val="0"/>
              </a:spcBef>
              <a:spcAft>
                <a:spcPts val="0"/>
              </a:spcAft>
              <a:buSzPts val="1400"/>
              <a:buChar char="●"/>
            </a:pPr>
            <a:r>
              <a:rPr lang="en-US" sz="1400"/>
              <a:t>The mobile app will ensure that stocktaking is completed for all kits in agent shops</a:t>
            </a:r>
            <a:endParaRPr sz="1400"/>
          </a:p>
          <a:p>
            <a:pPr indent="-317500" lvl="0" marL="457200" rtl="0" algn="l">
              <a:lnSpc>
                <a:spcPct val="100000"/>
              </a:lnSpc>
              <a:spcBef>
                <a:spcPts val="0"/>
              </a:spcBef>
              <a:spcAft>
                <a:spcPts val="0"/>
              </a:spcAft>
              <a:buSzPts val="1400"/>
              <a:buChar char="●"/>
            </a:pPr>
            <a:r>
              <a:rPr lang="en-US" sz="1400"/>
              <a:t>The mobile app shall ensure that all kits synchronize successfully with the ERP</a:t>
            </a:r>
            <a:endParaRPr sz="1400"/>
          </a:p>
          <a:p>
            <a:pPr indent="-317500" lvl="0" marL="457200" rtl="0" algn="l">
              <a:lnSpc>
                <a:spcPct val="100000"/>
              </a:lnSpc>
              <a:spcBef>
                <a:spcPts val="0"/>
              </a:spcBef>
              <a:spcAft>
                <a:spcPts val="0"/>
              </a:spcAft>
              <a:buSzPts val="1400"/>
              <a:buChar char="●"/>
            </a:pPr>
            <a:r>
              <a:rPr lang="en-US" sz="1400"/>
              <a:t>The mobile app shall provide field visit previews to field service teams</a:t>
            </a:r>
            <a:endParaRPr sz="1400"/>
          </a:p>
          <a:p>
            <a:pPr indent="-317500" lvl="0" marL="457200" rtl="0" algn="l">
              <a:lnSpc>
                <a:spcPct val="100000"/>
              </a:lnSpc>
              <a:spcBef>
                <a:spcPts val="0"/>
              </a:spcBef>
              <a:spcAft>
                <a:spcPts val="0"/>
              </a:spcAft>
              <a:buSzPts val="1400"/>
              <a:buChar char="●"/>
            </a:pPr>
            <a:r>
              <a:rPr lang="en-US" sz="1400"/>
              <a:t>The mobile app shall provide scheduling capabilities for field service teams</a:t>
            </a:r>
            <a:endParaRPr sz="1400"/>
          </a:p>
          <a:p>
            <a:pPr indent="-317500" lvl="0" marL="457200" rtl="0" algn="l">
              <a:lnSpc>
                <a:spcPct val="100000"/>
              </a:lnSpc>
              <a:spcBef>
                <a:spcPts val="0"/>
              </a:spcBef>
              <a:spcAft>
                <a:spcPts val="0"/>
              </a:spcAft>
              <a:buSzPts val="1400"/>
              <a:buChar char="●"/>
            </a:pPr>
            <a:r>
              <a:rPr lang="en-US" sz="1400"/>
              <a:t>The mobile app shall provide field service technicians with information on spares in their toolboxes</a:t>
            </a:r>
            <a:endParaRPr sz="1400"/>
          </a:p>
          <a:p>
            <a:pPr indent="-317500" lvl="0" marL="457200" rtl="0" algn="l">
              <a:lnSpc>
                <a:spcPct val="100000"/>
              </a:lnSpc>
              <a:spcBef>
                <a:spcPts val="0"/>
              </a:spcBef>
              <a:spcAft>
                <a:spcPts val="0"/>
              </a:spcAft>
              <a:buSzPts val="1400"/>
              <a:buChar char="●"/>
            </a:pPr>
            <a:r>
              <a:rPr lang="en-US" sz="1400"/>
              <a:t>The mobile app shall provide instruction guides to field technicians for performing cooker repairs</a:t>
            </a:r>
            <a:endParaRPr sz="1400"/>
          </a:p>
          <a:p>
            <a:pPr indent="-317500" lvl="0" marL="457200" rtl="0" algn="l">
              <a:lnSpc>
                <a:spcPct val="100000"/>
              </a:lnSpc>
              <a:spcBef>
                <a:spcPts val="0"/>
              </a:spcBef>
              <a:spcAft>
                <a:spcPts val="0"/>
              </a:spcAft>
              <a:buSzPts val="1400"/>
              <a:buChar char="●"/>
            </a:pPr>
            <a:r>
              <a:rPr lang="en-US" sz="1400"/>
              <a:t>The mobile app should enable field technicians to update spare part serial numbers in KOKO Core</a:t>
            </a:r>
            <a:endParaRPr sz="1400"/>
          </a:p>
          <a:p>
            <a:pPr indent="-317500" lvl="0" marL="457200" rtl="0" algn="l">
              <a:lnSpc>
                <a:spcPct val="100000"/>
              </a:lnSpc>
              <a:spcBef>
                <a:spcPts val="0"/>
              </a:spcBef>
              <a:spcAft>
                <a:spcPts val="0"/>
              </a:spcAft>
              <a:buSzPts val="1400"/>
              <a:buChar char="●"/>
            </a:pPr>
            <a:r>
              <a:rPr lang="en-US" sz="1400"/>
              <a:t>The mobile app should enable field technicians to submit notes and comments on repairs to KOKO Core</a:t>
            </a:r>
            <a:endParaRPr sz="1400"/>
          </a:p>
          <a:p>
            <a:pPr indent="-317500" lvl="0" marL="457200" rtl="0" algn="l">
              <a:lnSpc>
                <a:spcPct val="100000"/>
              </a:lnSpc>
              <a:spcBef>
                <a:spcPts val="0"/>
              </a:spcBef>
              <a:spcAft>
                <a:spcPts val="0"/>
              </a:spcAft>
              <a:buSzPts val="1400"/>
              <a:buChar char="●"/>
            </a:pPr>
            <a:r>
              <a:rPr lang="en-US" sz="1400"/>
              <a:t>The mobile app should enable field technicians to swap cooker kits in KOKO Core</a:t>
            </a:r>
            <a:endParaRPr sz="1400"/>
          </a:p>
          <a:p>
            <a:pPr indent="-317500" lvl="0" marL="457200" rtl="0" algn="l">
              <a:lnSpc>
                <a:spcPct val="100000"/>
              </a:lnSpc>
              <a:spcBef>
                <a:spcPts val="0"/>
              </a:spcBef>
              <a:spcAft>
                <a:spcPts val="0"/>
              </a:spcAft>
              <a:buSzPts val="1400"/>
              <a:buChar char="●"/>
            </a:pPr>
            <a:r>
              <a:rPr lang="en-US" sz="1400"/>
              <a:t>The mobile app should enable field technicians to reassign fuel canisters in KOKO Core</a:t>
            </a:r>
            <a:endParaRPr sz="1400"/>
          </a:p>
        </p:txBody>
      </p:sp>
      <p:sp>
        <p:nvSpPr>
          <p:cNvPr id="478" name="Google Shape;478;p5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id="483" name="Google Shape;483;p57"/>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484" name="Google Shape;484;p57"/>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New Mobile App Proposals</a:t>
            </a:r>
            <a:endParaRPr/>
          </a:p>
        </p:txBody>
      </p:sp>
      <p:sp>
        <p:nvSpPr>
          <p:cNvPr id="485" name="Google Shape;485;p57"/>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1600"/>
              <a:t>PROPOSED TITLE</a:t>
            </a:r>
            <a:endParaRPr sz="16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400"/>
              <a:t>KP </a:t>
            </a:r>
            <a:r>
              <a:rPr lang="en-US" sz="1400"/>
              <a:t>Service app</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600"/>
              <a:t>PRIORITY</a:t>
            </a:r>
            <a:endParaRPr sz="16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400"/>
              <a:t>Medium</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600"/>
              <a:t>KOKO OPERATION</a:t>
            </a:r>
            <a:endParaRPr sz="16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400"/>
              <a:t>Cooker Operations</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600"/>
              <a:t>SUMMARY</a:t>
            </a:r>
            <a:endParaRPr sz="16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400"/>
              <a:t>This app is intended to assist in managing KOKOpoint service at agent shops. Such services include KP maintenance, Quality Assurance and KP calibration. The app is intended as a replacement for third party apps like AppSheet, which manage service data outside KOKO Core and doesn’t share information with other KOKO applications.</a:t>
            </a:r>
            <a:endParaRPr sz="1400"/>
          </a:p>
          <a:p>
            <a:pPr indent="0" lvl="0" marL="0" rtl="0" algn="l">
              <a:lnSpc>
                <a:spcPct val="100000"/>
              </a:lnSpc>
              <a:spcBef>
                <a:spcPts val="0"/>
              </a:spcBef>
              <a:spcAft>
                <a:spcPts val="0"/>
              </a:spcAft>
              <a:buNone/>
            </a:pPr>
            <a:r>
              <a:t/>
            </a:r>
            <a:endParaRPr sz="1400"/>
          </a:p>
        </p:txBody>
      </p:sp>
      <p:sp>
        <p:nvSpPr>
          <p:cNvPr id="486" name="Google Shape;486;p5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2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85" name="Google Shape;185;p22"/>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Objectives</a:t>
            </a:r>
            <a:endParaRPr/>
          </a:p>
        </p:txBody>
      </p:sp>
      <p:sp>
        <p:nvSpPr>
          <p:cNvPr id="186" name="Google Shape;186;p22"/>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rPr lang="en-US" sz="1400"/>
              <a:t>The overarching objective of this project is to develop a proposed mobile application development strategy for KOKO Networks for the next year. The project is intended to provide a deep understanding of the mobile application requirements of each KOKO operation, and to use this information to propose new mobile applications for development in order to fill any operational functional gaps that can be addressed by mobile applications; as well as proposed improvements to the existing KOKO mobile applications.</a:t>
            </a:r>
            <a:endParaRPr sz="1400"/>
          </a:p>
          <a:p>
            <a:pPr indent="0" lvl="0" marL="0" rtl="0" algn="l">
              <a:lnSpc>
                <a:spcPct val="120000"/>
              </a:lnSpc>
              <a:spcBef>
                <a:spcPts val="0"/>
              </a:spcBef>
              <a:spcAft>
                <a:spcPts val="0"/>
              </a:spcAft>
              <a:buNone/>
            </a:pPr>
            <a:r>
              <a:t/>
            </a:r>
            <a:endParaRPr sz="1400"/>
          </a:p>
          <a:p>
            <a:pPr indent="0" lvl="0" marL="0" rtl="0" algn="l">
              <a:lnSpc>
                <a:spcPct val="120000"/>
              </a:lnSpc>
              <a:spcBef>
                <a:spcPts val="0"/>
              </a:spcBef>
              <a:spcAft>
                <a:spcPts val="0"/>
              </a:spcAft>
              <a:buNone/>
            </a:pPr>
            <a:r>
              <a:rPr lang="en-US" sz="1400"/>
              <a:t>Other objectives include:</a:t>
            </a:r>
            <a:endParaRPr sz="1400"/>
          </a:p>
          <a:p>
            <a:pPr indent="0" lvl="0" marL="0" rtl="0" algn="l">
              <a:lnSpc>
                <a:spcPct val="120000"/>
              </a:lnSpc>
              <a:spcBef>
                <a:spcPts val="0"/>
              </a:spcBef>
              <a:spcAft>
                <a:spcPts val="0"/>
              </a:spcAft>
              <a:buNone/>
            </a:pPr>
            <a:r>
              <a:t/>
            </a:r>
            <a:endParaRPr sz="1400"/>
          </a:p>
          <a:p>
            <a:pPr indent="-317500" lvl="0" marL="457200" rtl="0" algn="l">
              <a:lnSpc>
                <a:spcPct val="120000"/>
              </a:lnSpc>
              <a:spcBef>
                <a:spcPts val="0"/>
              </a:spcBef>
              <a:spcAft>
                <a:spcPts val="0"/>
              </a:spcAft>
              <a:buSzPts val="1400"/>
              <a:buChar char="●"/>
            </a:pPr>
            <a:r>
              <a:rPr lang="en-US" sz="1400"/>
              <a:t>Understanding the overall structure and functions of KOKO operations</a:t>
            </a:r>
            <a:endParaRPr sz="1400"/>
          </a:p>
          <a:p>
            <a:pPr indent="-317500" lvl="0" marL="457200" rtl="0" algn="l">
              <a:lnSpc>
                <a:spcPct val="120000"/>
              </a:lnSpc>
              <a:spcBef>
                <a:spcPts val="0"/>
              </a:spcBef>
              <a:spcAft>
                <a:spcPts val="0"/>
              </a:spcAft>
              <a:buSzPts val="1400"/>
              <a:buChar char="●"/>
            </a:pPr>
            <a:r>
              <a:rPr lang="en-US" sz="1400"/>
              <a:t>Understanding the </a:t>
            </a:r>
            <a:r>
              <a:rPr lang="en-US" sz="1400"/>
              <a:t>current</a:t>
            </a:r>
            <a:r>
              <a:rPr lang="en-US" sz="1400"/>
              <a:t> KOKO mobile application landscape</a:t>
            </a:r>
            <a:endParaRPr sz="1400"/>
          </a:p>
          <a:p>
            <a:pPr indent="-317500" lvl="0" marL="457200" rtl="0" algn="l">
              <a:lnSpc>
                <a:spcPct val="120000"/>
              </a:lnSpc>
              <a:spcBef>
                <a:spcPts val="0"/>
              </a:spcBef>
              <a:spcAft>
                <a:spcPts val="0"/>
              </a:spcAft>
              <a:buSzPts val="1400"/>
              <a:buChar char="●"/>
            </a:pPr>
            <a:r>
              <a:rPr lang="en-US" sz="1400"/>
              <a:t>Documenting the mobile applications used by KOKO operations</a:t>
            </a:r>
            <a:endParaRPr sz="1400"/>
          </a:p>
          <a:p>
            <a:pPr indent="-317500" lvl="0" marL="457200" rtl="0" algn="l">
              <a:lnSpc>
                <a:spcPct val="120000"/>
              </a:lnSpc>
              <a:spcBef>
                <a:spcPts val="0"/>
              </a:spcBef>
              <a:spcAft>
                <a:spcPts val="0"/>
              </a:spcAft>
              <a:buSzPts val="1400"/>
              <a:buChar char="●"/>
            </a:pPr>
            <a:r>
              <a:rPr lang="en-US" sz="1400"/>
              <a:t>Documenting the mobile application pain-points of KOKO operations</a:t>
            </a:r>
            <a:endParaRPr sz="1400"/>
          </a:p>
          <a:p>
            <a:pPr indent="-317500" lvl="0" marL="457200" rtl="0" algn="l">
              <a:lnSpc>
                <a:spcPct val="120000"/>
              </a:lnSpc>
              <a:spcBef>
                <a:spcPts val="0"/>
              </a:spcBef>
              <a:spcAft>
                <a:spcPts val="0"/>
              </a:spcAft>
              <a:buSzPts val="1400"/>
              <a:buChar char="●"/>
            </a:pPr>
            <a:r>
              <a:rPr lang="en-US" sz="1400"/>
              <a:t>Documenting the functional gaps in KOKO operations that might require mobile applications</a:t>
            </a:r>
            <a:endParaRPr sz="1400"/>
          </a:p>
        </p:txBody>
      </p:sp>
      <p:sp>
        <p:nvSpPr>
          <p:cNvPr id="187" name="Google Shape;187;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id="491" name="Google Shape;491;p58"/>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492" name="Google Shape;492;p58"/>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New Mobile App Proposals</a:t>
            </a:r>
            <a:endParaRPr/>
          </a:p>
        </p:txBody>
      </p:sp>
      <p:sp>
        <p:nvSpPr>
          <p:cNvPr id="493" name="Google Shape;493;p58"/>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1600"/>
              <a:t>REQUIREMENTS</a:t>
            </a:r>
            <a:endParaRPr sz="1600"/>
          </a:p>
          <a:p>
            <a:pPr indent="0" lvl="0" marL="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US" sz="1400"/>
              <a:t>The </a:t>
            </a:r>
            <a:r>
              <a:rPr lang="en-US" sz="1400"/>
              <a:t>mobile application should provide schedule management capabilities for the KP maintenance team.</a:t>
            </a:r>
            <a:endParaRPr sz="1400"/>
          </a:p>
          <a:p>
            <a:pPr indent="-317500" lvl="0" marL="457200" rtl="0" algn="l">
              <a:lnSpc>
                <a:spcPct val="100000"/>
              </a:lnSpc>
              <a:spcBef>
                <a:spcPts val="0"/>
              </a:spcBef>
              <a:spcAft>
                <a:spcPts val="0"/>
              </a:spcAft>
              <a:buSzPts val="1400"/>
              <a:buChar char="●"/>
            </a:pPr>
            <a:r>
              <a:rPr lang="en-US" sz="1400"/>
              <a:t>The mobile application should provide schedule management capabilities for the calibration team.</a:t>
            </a:r>
            <a:endParaRPr sz="1400"/>
          </a:p>
          <a:p>
            <a:pPr indent="-317500" lvl="0" marL="457200" rtl="0" algn="l">
              <a:lnSpc>
                <a:spcPct val="100000"/>
              </a:lnSpc>
              <a:spcBef>
                <a:spcPts val="0"/>
              </a:spcBef>
              <a:spcAft>
                <a:spcPts val="0"/>
              </a:spcAft>
              <a:buSzPts val="1400"/>
              <a:buChar char="●"/>
            </a:pPr>
            <a:r>
              <a:rPr lang="en-US" sz="1400"/>
              <a:t>The mobile application should allow the maintenance team to update the planning schedule from the field</a:t>
            </a:r>
            <a:endParaRPr sz="1400"/>
          </a:p>
          <a:p>
            <a:pPr indent="-317500" lvl="0" marL="457200" rtl="0" algn="l">
              <a:lnSpc>
                <a:spcPct val="100000"/>
              </a:lnSpc>
              <a:spcBef>
                <a:spcPts val="0"/>
              </a:spcBef>
              <a:spcAft>
                <a:spcPts val="0"/>
              </a:spcAft>
              <a:buSzPts val="1400"/>
              <a:buChar char="●"/>
            </a:pPr>
            <a:r>
              <a:rPr lang="en-US" sz="1400"/>
              <a:t>The mobile application should allow the calibration team to update the planning schedule from the field</a:t>
            </a:r>
            <a:endParaRPr sz="1400"/>
          </a:p>
          <a:p>
            <a:pPr indent="-317500" lvl="0" marL="457200" rtl="0" algn="l">
              <a:lnSpc>
                <a:spcPct val="100000"/>
              </a:lnSpc>
              <a:spcBef>
                <a:spcPts val="0"/>
              </a:spcBef>
              <a:spcAft>
                <a:spcPts val="0"/>
              </a:spcAft>
              <a:buSzPts val="1400"/>
              <a:buChar char="●"/>
            </a:pPr>
            <a:r>
              <a:rPr lang="en-US" sz="1400"/>
              <a:t>The mobile application should enable the field maintenance team with reporting capabilities</a:t>
            </a:r>
            <a:endParaRPr sz="1400"/>
          </a:p>
          <a:p>
            <a:pPr indent="-317500" lvl="0" marL="457200" rtl="0" algn="l">
              <a:lnSpc>
                <a:spcPct val="100000"/>
              </a:lnSpc>
              <a:spcBef>
                <a:spcPts val="0"/>
              </a:spcBef>
              <a:spcAft>
                <a:spcPts val="0"/>
              </a:spcAft>
              <a:buSzPts val="1400"/>
              <a:buChar char="●"/>
            </a:pPr>
            <a:r>
              <a:rPr lang="en-US" sz="1400"/>
              <a:t>The mobile application should enable the calibration team with reporting capabilities</a:t>
            </a:r>
            <a:endParaRPr sz="1400"/>
          </a:p>
        </p:txBody>
      </p:sp>
      <p:sp>
        <p:nvSpPr>
          <p:cNvPr id="494" name="Google Shape;494;p5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pic>
        <p:nvPicPr>
          <p:cNvPr id="499" name="Google Shape;499;p59"/>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500" name="Google Shape;500;p59"/>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New Mobile App Proposals</a:t>
            </a:r>
            <a:endParaRPr/>
          </a:p>
        </p:txBody>
      </p:sp>
      <p:sp>
        <p:nvSpPr>
          <p:cNvPr id="501" name="Google Shape;501;p59"/>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1600"/>
              <a:t>PROPOSED TITLE</a:t>
            </a:r>
            <a:endParaRPr sz="16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400"/>
              <a:t>Shop Inspection app</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600"/>
              <a:t>PRIORITY</a:t>
            </a:r>
            <a:endParaRPr sz="16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400"/>
              <a:t>Medium</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600"/>
              <a:t>KOKO OPERATION</a:t>
            </a:r>
            <a:endParaRPr sz="16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400"/>
              <a:t>Network Operations</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600"/>
              <a:t>SUMMARY</a:t>
            </a:r>
            <a:endParaRPr sz="16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400"/>
              <a:t>This app is intended to assist in 2 KOKO operations, i.e. Agent shop civil works and Agent shop inspection. The app will assist KOKO staff to inspect proposed agent shops for qualification, as well as supervising shop civil works, whether by KOKO staff or by contractors.</a:t>
            </a:r>
            <a:endParaRPr sz="1400"/>
          </a:p>
          <a:p>
            <a:pPr indent="0" lvl="0" marL="0" rtl="0" algn="l">
              <a:lnSpc>
                <a:spcPct val="100000"/>
              </a:lnSpc>
              <a:spcBef>
                <a:spcPts val="0"/>
              </a:spcBef>
              <a:spcAft>
                <a:spcPts val="0"/>
              </a:spcAft>
              <a:buNone/>
            </a:pPr>
            <a:r>
              <a:t/>
            </a:r>
            <a:endParaRPr sz="1400"/>
          </a:p>
        </p:txBody>
      </p:sp>
      <p:sp>
        <p:nvSpPr>
          <p:cNvPr id="502" name="Google Shape;502;p5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pic>
        <p:nvPicPr>
          <p:cNvPr id="507" name="Google Shape;507;p60"/>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508" name="Google Shape;508;p60"/>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New Mobile App Proposals</a:t>
            </a:r>
            <a:endParaRPr/>
          </a:p>
        </p:txBody>
      </p:sp>
      <p:sp>
        <p:nvSpPr>
          <p:cNvPr id="509" name="Google Shape;509;p60"/>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1600"/>
              <a:t>REQUIREMENTS</a:t>
            </a:r>
            <a:endParaRPr sz="1600"/>
          </a:p>
          <a:p>
            <a:pPr indent="0" lvl="0" marL="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US" sz="1400"/>
              <a:t>The mobile application should be able to assist in planning civil works operations</a:t>
            </a:r>
            <a:endParaRPr sz="1400"/>
          </a:p>
          <a:p>
            <a:pPr indent="-317500" lvl="0" marL="457200" rtl="0" algn="l">
              <a:lnSpc>
                <a:spcPct val="100000"/>
              </a:lnSpc>
              <a:spcBef>
                <a:spcPts val="0"/>
              </a:spcBef>
              <a:spcAft>
                <a:spcPts val="0"/>
              </a:spcAft>
              <a:buSzPts val="1400"/>
              <a:buChar char="●"/>
            </a:pPr>
            <a:r>
              <a:rPr lang="en-US" sz="1400"/>
              <a:t>The mobile application should be able to assist in planning shop inspection operations</a:t>
            </a:r>
            <a:endParaRPr sz="1400"/>
          </a:p>
          <a:p>
            <a:pPr indent="-317500" lvl="0" marL="457200" rtl="0" algn="l">
              <a:lnSpc>
                <a:spcPct val="100000"/>
              </a:lnSpc>
              <a:spcBef>
                <a:spcPts val="0"/>
              </a:spcBef>
              <a:spcAft>
                <a:spcPts val="0"/>
              </a:spcAft>
              <a:buSzPts val="1400"/>
              <a:buChar char="●"/>
            </a:pPr>
            <a:r>
              <a:rPr lang="en-US" sz="1400"/>
              <a:t>The QA team should be able to perform civil works inspections using the mobile application</a:t>
            </a:r>
            <a:endParaRPr sz="1400"/>
          </a:p>
          <a:p>
            <a:pPr indent="-317500" lvl="0" marL="457200" rtl="0" algn="l">
              <a:lnSpc>
                <a:spcPct val="100000"/>
              </a:lnSpc>
              <a:spcBef>
                <a:spcPts val="0"/>
              </a:spcBef>
              <a:spcAft>
                <a:spcPts val="0"/>
              </a:spcAft>
              <a:buSzPts val="1400"/>
              <a:buChar char="●"/>
            </a:pPr>
            <a:r>
              <a:rPr lang="en-US" sz="1400"/>
              <a:t>Agent inspection team should be able to capture shop inspection data directly into the mobile application</a:t>
            </a:r>
            <a:endParaRPr sz="1400"/>
          </a:p>
          <a:p>
            <a:pPr indent="-317500" lvl="0" marL="457200" rtl="0" algn="l">
              <a:lnSpc>
                <a:spcPct val="100000"/>
              </a:lnSpc>
              <a:spcBef>
                <a:spcPts val="0"/>
              </a:spcBef>
              <a:spcAft>
                <a:spcPts val="0"/>
              </a:spcAft>
              <a:buSzPts val="1400"/>
              <a:buChar char="●"/>
            </a:pPr>
            <a:r>
              <a:rPr lang="en-US" sz="1400"/>
              <a:t>The QA team should be able to manage their inspection schedules using the mobile application</a:t>
            </a:r>
            <a:endParaRPr sz="1400"/>
          </a:p>
          <a:p>
            <a:pPr indent="-317500" lvl="0" marL="457200" rtl="0" algn="l">
              <a:lnSpc>
                <a:spcPct val="100000"/>
              </a:lnSpc>
              <a:spcBef>
                <a:spcPts val="0"/>
              </a:spcBef>
              <a:spcAft>
                <a:spcPts val="0"/>
              </a:spcAft>
              <a:buSzPts val="1400"/>
              <a:buChar char="●"/>
            </a:pPr>
            <a:r>
              <a:rPr lang="en-US" sz="1400"/>
              <a:t>The QA team should be able to submit inspection reports using the mobile application</a:t>
            </a:r>
            <a:endParaRPr sz="1400"/>
          </a:p>
          <a:p>
            <a:pPr indent="-317500" lvl="0" marL="457200" rtl="0" algn="l">
              <a:lnSpc>
                <a:spcPct val="100000"/>
              </a:lnSpc>
              <a:spcBef>
                <a:spcPts val="0"/>
              </a:spcBef>
              <a:spcAft>
                <a:spcPts val="0"/>
              </a:spcAft>
              <a:buSzPts val="1400"/>
              <a:buChar char="●"/>
            </a:pPr>
            <a:r>
              <a:rPr lang="en-US" sz="1400"/>
              <a:t>The inspection team should be able to manage their inspection schedules using the mobile application</a:t>
            </a:r>
            <a:endParaRPr sz="1400"/>
          </a:p>
          <a:p>
            <a:pPr indent="-317500" lvl="0" marL="457200" rtl="0" algn="l">
              <a:lnSpc>
                <a:spcPct val="100000"/>
              </a:lnSpc>
              <a:spcBef>
                <a:spcPts val="0"/>
              </a:spcBef>
              <a:spcAft>
                <a:spcPts val="0"/>
              </a:spcAft>
              <a:buSzPts val="1400"/>
              <a:buChar char="●"/>
            </a:pPr>
            <a:r>
              <a:rPr lang="en-US" sz="1400"/>
              <a:t>The inspection team should be able to submit inspection reports using the mobile application</a:t>
            </a:r>
            <a:endParaRPr sz="1400"/>
          </a:p>
        </p:txBody>
      </p:sp>
      <p:sp>
        <p:nvSpPr>
          <p:cNvPr id="510" name="Google Shape;510;p6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pic>
        <p:nvPicPr>
          <p:cNvPr id="515" name="Google Shape;515;p6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516" name="Google Shape;516;p61"/>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Roadmap Proposals</a:t>
            </a:r>
            <a:endParaRPr/>
          </a:p>
        </p:txBody>
      </p:sp>
      <p:sp>
        <p:nvSpPr>
          <p:cNvPr id="517" name="Google Shape;517;p6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518" name="Google Shape;518;p61"/>
          <p:cNvGraphicFramePr/>
          <p:nvPr/>
        </p:nvGraphicFramePr>
        <p:xfrm>
          <a:off x="952500" y="1498375"/>
          <a:ext cx="3000000" cy="3000000"/>
        </p:xfrm>
        <a:graphic>
          <a:graphicData uri="http://schemas.openxmlformats.org/drawingml/2006/table">
            <a:tbl>
              <a:tblPr>
                <a:noFill/>
                <a:tableStyleId>{269E85FC-676F-4325-A32A-34893083C5E8}</a:tableStyleId>
              </a:tblPr>
              <a:tblGrid>
                <a:gridCol w="7318550"/>
                <a:gridCol w="1231850"/>
                <a:gridCol w="1353750"/>
              </a:tblGrid>
              <a:tr h="381000">
                <a:tc>
                  <a:txBody>
                    <a:bodyPr/>
                    <a:lstStyle/>
                    <a:p>
                      <a:pPr indent="0" lvl="0" marL="0" rtl="0" algn="l">
                        <a:spcBef>
                          <a:spcPts val="0"/>
                        </a:spcBef>
                        <a:spcAft>
                          <a:spcPts val="0"/>
                        </a:spcAft>
                        <a:buNone/>
                      </a:pPr>
                      <a:r>
                        <a:rPr b="1" lang="en-US" sz="1600">
                          <a:latin typeface="Nunito"/>
                          <a:ea typeface="Nunito"/>
                          <a:cs typeface="Nunito"/>
                          <a:sym typeface="Nunito"/>
                        </a:rPr>
                        <a:t>MYKOKO FEATURE IMPROVEMENTS</a:t>
                      </a:r>
                      <a:endParaRPr b="1" sz="1600">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sz="1600">
                          <a:latin typeface="Nunito"/>
                          <a:ea typeface="Nunito"/>
                          <a:cs typeface="Nunito"/>
                          <a:sym typeface="Nunito"/>
                        </a:rPr>
                        <a:t>TIMELINE</a:t>
                      </a:r>
                      <a:endParaRPr b="1" sz="1600">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sz="1600">
                          <a:latin typeface="Nunito"/>
                          <a:ea typeface="Nunito"/>
                          <a:cs typeface="Nunito"/>
                          <a:sym typeface="Nunito"/>
                        </a:rPr>
                        <a:t>PRIORITY</a:t>
                      </a:r>
                      <a:endParaRPr b="1" sz="1600">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Improve the app performance to eliminate app freezes</a:t>
                      </a:r>
                      <a:endParaRPr>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Q3</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HIGH</a:t>
                      </a:r>
                      <a:endParaRPr>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Improve customer notification display to prevent it from impeding app usage</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Q3</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HIGH</a:t>
                      </a:r>
                      <a:endParaRPr>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Improve the registration process to prevent phone number rejection by KOKO Core</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Q3</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HIGH</a:t>
                      </a:r>
                      <a:endParaRPr>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latin typeface="Nunito"/>
                          <a:ea typeface="Nunito"/>
                          <a:cs typeface="Nunito"/>
                          <a:sym typeface="Nunito"/>
                        </a:rPr>
                        <a:t>Remove agent related features from myKOKO sales app</a:t>
                      </a:r>
                      <a:endParaRPr>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Q4</a:t>
                      </a:r>
                      <a:endParaRPr>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MEDIUM</a:t>
                      </a:r>
                      <a:endParaRPr>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tcPr>
                </a:tc>
              </a:tr>
              <a:tr h="381000">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Improve MPESA transaction workflow to improve the user experience</a:t>
                      </a:r>
                      <a:endParaRPr>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Q4</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MEDIUM</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Change/modify customer phone number within the app</a:t>
                      </a:r>
                      <a:endParaRPr>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Q4</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MEDIUM</a:t>
                      </a:r>
                      <a:endParaRPr>
                        <a:solidFill>
                          <a:schemeClr val="dk1"/>
                        </a:solidFill>
                        <a:latin typeface="Nunito"/>
                        <a:ea typeface="Nunito"/>
                        <a:cs typeface="Nunito"/>
                        <a:sym typeface="Nunito"/>
                      </a:endParaRPr>
                    </a:p>
                  </a:txBody>
                  <a:tcPr marT="91425" marB="91425" marR="91425" marL="91425"/>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p6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524" name="Google Shape;524;p62"/>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Roadmap Proposals</a:t>
            </a:r>
            <a:endParaRPr/>
          </a:p>
        </p:txBody>
      </p:sp>
      <p:sp>
        <p:nvSpPr>
          <p:cNvPr id="525" name="Google Shape;525;p6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526" name="Google Shape;526;p62"/>
          <p:cNvGraphicFramePr/>
          <p:nvPr/>
        </p:nvGraphicFramePr>
        <p:xfrm>
          <a:off x="952500" y="1498375"/>
          <a:ext cx="3000000" cy="3000000"/>
        </p:xfrm>
        <a:graphic>
          <a:graphicData uri="http://schemas.openxmlformats.org/drawingml/2006/table">
            <a:tbl>
              <a:tblPr>
                <a:noFill/>
                <a:tableStyleId>{269E85FC-676F-4325-A32A-34893083C5E8}</a:tableStyleId>
              </a:tblPr>
              <a:tblGrid>
                <a:gridCol w="7318550"/>
                <a:gridCol w="1231850"/>
                <a:gridCol w="1353750"/>
              </a:tblGrid>
              <a:tr h="381000">
                <a:tc>
                  <a:txBody>
                    <a:bodyPr/>
                    <a:lstStyle/>
                    <a:p>
                      <a:pPr indent="0" lvl="0" marL="0" rtl="0" algn="l">
                        <a:spcBef>
                          <a:spcPts val="0"/>
                        </a:spcBef>
                        <a:spcAft>
                          <a:spcPts val="0"/>
                        </a:spcAft>
                        <a:buNone/>
                      </a:pPr>
                      <a:r>
                        <a:rPr b="1" lang="en-US" sz="1600">
                          <a:latin typeface="Nunito"/>
                          <a:ea typeface="Nunito"/>
                          <a:cs typeface="Nunito"/>
                          <a:sym typeface="Nunito"/>
                        </a:rPr>
                        <a:t>KOKO OPERATOR APP IMPROVEMENTS</a:t>
                      </a:r>
                      <a:endParaRPr b="1" sz="1600">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sz="1600">
                          <a:latin typeface="Nunito"/>
                          <a:ea typeface="Nunito"/>
                          <a:cs typeface="Nunito"/>
                          <a:sym typeface="Nunito"/>
                        </a:rPr>
                        <a:t>TIMELINE</a:t>
                      </a:r>
                      <a:endParaRPr b="1" sz="1600">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sz="1600">
                          <a:latin typeface="Nunito"/>
                          <a:ea typeface="Nunito"/>
                          <a:cs typeface="Nunito"/>
                          <a:sym typeface="Nunito"/>
                        </a:rPr>
                        <a:t>PRIORITY</a:t>
                      </a:r>
                      <a:endParaRPr b="1" sz="1600">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Report issues to KOKO support using the KOA app</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Q3</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HIGH</a:t>
                      </a:r>
                      <a:endParaRPr>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Send notifications and alerts to fuel operators through KOA</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Q3</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HIGH</a:t>
                      </a:r>
                      <a:endParaRPr>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latin typeface="Nunito"/>
                          <a:ea typeface="Nunito"/>
                          <a:cs typeface="Nunito"/>
                          <a:sym typeface="Nunito"/>
                        </a:rPr>
                        <a:t>Submit fuel quality tests at fuel depots within the app</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Nunito"/>
                          <a:ea typeface="Nunito"/>
                          <a:cs typeface="Nunito"/>
                          <a:sym typeface="Nunito"/>
                        </a:rPr>
                        <a:t>Q4</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MEDIUM</a:t>
                      </a:r>
                      <a:endParaRPr>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Monitor operator performance and create performance reports</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Q4</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MEDIUM</a:t>
                      </a:r>
                      <a:endParaRPr>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Manage individual refueling schedules within the app</a:t>
                      </a:r>
                      <a:endParaRPr>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Q4</a:t>
                      </a:r>
                      <a:endParaRPr>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US">
                          <a:latin typeface="Nunito"/>
                          <a:ea typeface="Nunito"/>
                          <a:cs typeface="Nunito"/>
                          <a:sym typeface="Nunito"/>
                        </a:rPr>
                        <a:t>MEDIUM</a:t>
                      </a:r>
                      <a:endParaRPr>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tcP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pic>
        <p:nvPicPr>
          <p:cNvPr id="531" name="Google Shape;531;p6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532" name="Google Shape;532;p63"/>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Roadmap Proposals</a:t>
            </a:r>
            <a:endParaRPr/>
          </a:p>
        </p:txBody>
      </p:sp>
      <p:sp>
        <p:nvSpPr>
          <p:cNvPr id="533" name="Google Shape;533;p6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534" name="Google Shape;534;p63"/>
          <p:cNvGraphicFramePr/>
          <p:nvPr/>
        </p:nvGraphicFramePr>
        <p:xfrm>
          <a:off x="952500" y="1498375"/>
          <a:ext cx="3000000" cy="3000000"/>
        </p:xfrm>
        <a:graphic>
          <a:graphicData uri="http://schemas.openxmlformats.org/drawingml/2006/table">
            <a:tbl>
              <a:tblPr>
                <a:noFill/>
                <a:tableStyleId>{269E85FC-676F-4325-A32A-34893083C5E8}</a:tableStyleId>
              </a:tblPr>
              <a:tblGrid>
                <a:gridCol w="7318550"/>
                <a:gridCol w="1231850"/>
                <a:gridCol w="1353750"/>
              </a:tblGrid>
              <a:tr h="381000">
                <a:tc>
                  <a:txBody>
                    <a:bodyPr/>
                    <a:lstStyle/>
                    <a:p>
                      <a:pPr indent="0" lvl="0" marL="0" rtl="0" algn="l">
                        <a:spcBef>
                          <a:spcPts val="0"/>
                        </a:spcBef>
                        <a:spcAft>
                          <a:spcPts val="0"/>
                        </a:spcAft>
                        <a:buNone/>
                      </a:pPr>
                      <a:r>
                        <a:rPr b="1" lang="en-US" sz="1600">
                          <a:latin typeface="Nunito"/>
                          <a:ea typeface="Nunito"/>
                          <a:cs typeface="Nunito"/>
                          <a:sym typeface="Nunito"/>
                        </a:rPr>
                        <a:t>KOKO MILE APP IMPROVEMENTS</a:t>
                      </a:r>
                      <a:endParaRPr b="1" sz="1600">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sz="1600">
                          <a:latin typeface="Nunito"/>
                          <a:ea typeface="Nunito"/>
                          <a:cs typeface="Nunito"/>
                          <a:sym typeface="Nunito"/>
                        </a:rPr>
                        <a:t>TIMELINE</a:t>
                      </a:r>
                      <a:endParaRPr b="1" sz="1600">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sz="1600">
                          <a:latin typeface="Nunito"/>
                          <a:ea typeface="Nunito"/>
                          <a:cs typeface="Nunito"/>
                          <a:sym typeface="Nunito"/>
                        </a:rPr>
                        <a:t>PRIORITY</a:t>
                      </a:r>
                      <a:endParaRPr b="1" sz="1600">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latin typeface="Nunito"/>
                          <a:ea typeface="Nunito"/>
                          <a:cs typeface="Nunito"/>
                          <a:sym typeface="Nunito"/>
                        </a:rPr>
                        <a:t>Fix bulk synchronization of cooker kits with KOKO ERP </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Nunito"/>
                          <a:ea typeface="Nunito"/>
                          <a:cs typeface="Nunito"/>
                          <a:sym typeface="Nunito"/>
                        </a:rPr>
                        <a:t>Q3</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HIGH</a:t>
                      </a:r>
                      <a:endParaRPr>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Enforce complete stocktaking of cooker kits in Agent shops</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Nunito"/>
                          <a:ea typeface="Nunito"/>
                          <a:cs typeface="Nunito"/>
                          <a:sym typeface="Nunito"/>
                        </a:rPr>
                        <a:t>Q3</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HIGH</a:t>
                      </a:r>
                      <a:endParaRPr>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Perform reverse logistics of cooker kits within the app</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latin typeface="Nunito"/>
                          <a:ea typeface="Nunito"/>
                          <a:cs typeface="Nunito"/>
                          <a:sym typeface="Nunito"/>
                        </a:rPr>
                        <a:t>Q4</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MEDIUM</a:t>
                      </a:r>
                      <a:endParaRPr>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pic>
        <p:nvPicPr>
          <p:cNvPr id="539" name="Google Shape;539;p6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540" name="Google Shape;540;p64"/>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Roadmap Proposals</a:t>
            </a:r>
            <a:endParaRPr/>
          </a:p>
        </p:txBody>
      </p:sp>
      <p:sp>
        <p:nvSpPr>
          <p:cNvPr id="541" name="Google Shape;541;p6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542" name="Google Shape;542;p64"/>
          <p:cNvGraphicFramePr/>
          <p:nvPr/>
        </p:nvGraphicFramePr>
        <p:xfrm>
          <a:off x="952500" y="1498375"/>
          <a:ext cx="3000000" cy="3000000"/>
        </p:xfrm>
        <a:graphic>
          <a:graphicData uri="http://schemas.openxmlformats.org/drawingml/2006/table">
            <a:tbl>
              <a:tblPr>
                <a:noFill/>
                <a:tableStyleId>{269E85FC-676F-4325-A32A-34893083C5E8}</a:tableStyleId>
              </a:tblPr>
              <a:tblGrid>
                <a:gridCol w="2328150"/>
                <a:gridCol w="5373250"/>
                <a:gridCol w="1231850"/>
                <a:gridCol w="1353750"/>
              </a:tblGrid>
              <a:tr h="381000">
                <a:tc>
                  <a:txBody>
                    <a:bodyPr/>
                    <a:lstStyle/>
                    <a:p>
                      <a:pPr indent="0" lvl="0" marL="0" rtl="0" algn="l">
                        <a:spcBef>
                          <a:spcPts val="0"/>
                        </a:spcBef>
                        <a:spcAft>
                          <a:spcPts val="0"/>
                        </a:spcAft>
                        <a:buNone/>
                      </a:pPr>
                      <a:r>
                        <a:rPr b="1" lang="en-US" sz="1600">
                          <a:latin typeface="Nunito"/>
                          <a:ea typeface="Nunito"/>
                          <a:cs typeface="Nunito"/>
                          <a:sym typeface="Nunito"/>
                        </a:rPr>
                        <a:t>MOBILE APP</a:t>
                      </a:r>
                      <a:endParaRPr b="1"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sz="1600">
                          <a:latin typeface="Nunito"/>
                          <a:ea typeface="Nunito"/>
                          <a:cs typeface="Nunito"/>
                          <a:sym typeface="Nunito"/>
                        </a:rPr>
                        <a:t>SUMMARY</a:t>
                      </a:r>
                      <a:endParaRPr b="1"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sz="1600">
                          <a:latin typeface="Nunito"/>
                          <a:ea typeface="Nunito"/>
                          <a:cs typeface="Nunito"/>
                          <a:sym typeface="Nunito"/>
                        </a:rPr>
                        <a:t>TIMELINE</a:t>
                      </a:r>
                      <a:endParaRPr b="1"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sz="1600">
                          <a:latin typeface="Nunito"/>
                          <a:ea typeface="Nunito"/>
                          <a:cs typeface="Nunito"/>
                          <a:sym typeface="Nunito"/>
                        </a:rPr>
                        <a:t>PRIORITY</a:t>
                      </a:r>
                      <a:endParaRPr b="1" sz="1600">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US">
                          <a:latin typeface="Nunito"/>
                          <a:ea typeface="Nunito"/>
                          <a:cs typeface="Nunito"/>
                          <a:sym typeface="Nunito"/>
                        </a:rPr>
                        <a:t>KOKO Agent app</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This app is intended to provide a self service platform for KOKO agents. It should have agent related features for managing their profiles, viewing information related to their agent shop and customers, as well as transaction capabilities.</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Q3</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HIGH</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Cooker Service app</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This app is intended to assist cooker service technicians in performing repairs in the field. Features include schedule management, reporting, part scanning etc.</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Q3</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HIGH</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KP Service app</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This app is intended to assist in managing KOKOpoint service at agent shops. Such services include KP maintenance, Quality Assurance and KP calibration. </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Q4</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MEDIUM</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Shop Inspection app</a:t>
                      </a:r>
                      <a:endParaRPr>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This app is intended to assist in agent shop civil works as well as agent shop inspection. The app should also be useful in sending reports back to KOKO.</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Q4</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MEDIUM</a:t>
                      </a:r>
                      <a:endParaRPr>
                        <a:latin typeface="Nunito"/>
                        <a:ea typeface="Nunito"/>
                        <a:cs typeface="Nunito"/>
                        <a:sym typeface="Nunito"/>
                      </a:endParaRPr>
                    </a:p>
                  </a:txBody>
                  <a:tcPr marT="91425" marB="91425" marR="91425" marL="91425"/>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65"/>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sz="1800" u="sng">
                <a:solidFill>
                  <a:schemeClr val="hlink"/>
                </a:solidFill>
                <a:hlinkClick r:id="rId3"/>
              </a:rPr>
              <a:t>k.nyawallow@kokonetworks.com</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2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93" name="Google Shape;193;p23"/>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Approach</a:t>
            </a:r>
            <a:endParaRPr/>
          </a:p>
        </p:txBody>
      </p:sp>
      <p:sp>
        <p:nvSpPr>
          <p:cNvPr id="194" name="Google Shape;194;p23"/>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1400">
                <a:solidFill>
                  <a:srgbClr val="000000"/>
                </a:solidFill>
              </a:rPr>
              <a:t>The approach is to first get a high level view of KOKO Kenya operations. This encompasses their overarching goals, operational roles and team structure. This information would be used as a basis for understanding operational roles employing mobile applications, or in need of some. Information collection is conducted through stakeholder interviews, as well as KOKO documentation.</a:t>
            </a:r>
            <a:endParaRPr sz="1400">
              <a:solidFill>
                <a:srgbClr val="000000"/>
              </a:solidFill>
            </a:endParaRPr>
          </a:p>
          <a:p>
            <a:pPr indent="0" lvl="0" marL="0" rtl="0" algn="l">
              <a:lnSpc>
                <a:spcPct val="100000"/>
              </a:lnSpc>
              <a:spcBef>
                <a:spcPts val="0"/>
              </a:spcBef>
              <a:spcAft>
                <a:spcPts val="0"/>
              </a:spcAft>
              <a:buNone/>
            </a:pPr>
            <a:r>
              <a:t/>
            </a:r>
            <a:endParaRPr sz="1400">
              <a:solidFill>
                <a:srgbClr val="000000"/>
              </a:solidFill>
            </a:endParaRPr>
          </a:p>
          <a:p>
            <a:pPr indent="0" lvl="0" marL="0" rtl="0" algn="l">
              <a:lnSpc>
                <a:spcPct val="100000"/>
              </a:lnSpc>
              <a:spcBef>
                <a:spcPts val="0"/>
              </a:spcBef>
              <a:spcAft>
                <a:spcPts val="0"/>
              </a:spcAft>
              <a:buNone/>
            </a:pPr>
            <a:r>
              <a:rPr lang="en-US" sz="1400">
                <a:solidFill>
                  <a:srgbClr val="000000"/>
                </a:solidFill>
              </a:rPr>
              <a:t>The second step is to use this information to get a clear view of the mobile applications in use by the operational teams, as well as their user pain points. This information would then be used to make mobile application improvement recommendations. This information is collected through stakeholder interviews, KOKO documentation and external sources such as the Google Play store.</a:t>
            </a:r>
            <a:endParaRPr sz="1400">
              <a:solidFill>
                <a:srgbClr val="000000"/>
              </a:solidFill>
            </a:endParaRPr>
          </a:p>
          <a:p>
            <a:pPr indent="0" lvl="0" marL="0" rtl="0" algn="l">
              <a:lnSpc>
                <a:spcPct val="100000"/>
              </a:lnSpc>
              <a:spcBef>
                <a:spcPts val="0"/>
              </a:spcBef>
              <a:spcAft>
                <a:spcPts val="0"/>
              </a:spcAft>
              <a:buNone/>
            </a:pPr>
            <a:r>
              <a:t/>
            </a:r>
            <a:endParaRPr sz="1400">
              <a:solidFill>
                <a:srgbClr val="000000"/>
              </a:solidFill>
            </a:endParaRPr>
          </a:p>
          <a:p>
            <a:pPr indent="0" lvl="0" marL="0" rtl="0" algn="l">
              <a:lnSpc>
                <a:spcPct val="100000"/>
              </a:lnSpc>
              <a:spcBef>
                <a:spcPts val="0"/>
              </a:spcBef>
              <a:spcAft>
                <a:spcPts val="0"/>
              </a:spcAft>
              <a:buNone/>
            </a:pPr>
            <a:r>
              <a:rPr lang="en-US" sz="1400">
                <a:solidFill>
                  <a:srgbClr val="000000"/>
                </a:solidFill>
              </a:rPr>
              <a:t>The third step is to identify the functional gaps within KOKO operations that would be filled by employing the use of mobile applications. The information gained from this would be useful in determining mobile application requirements, and for making recommendations on new mobile applications to be developed. This information is collected through stakeholder interviews, as well as KOKO documentation.</a:t>
            </a:r>
            <a:endParaRPr sz="1400">
              <a:solidFill>
                <a:srgbClr val="000000"/>
              </a:solidFill>
            </a:endParaRPr>
          </a:p>
          <a:p>
            <a:pPr indent="0" lvl="0" marL="0" rtl="0" algn="l">
              <a:lnSpc>
                <a:spcPct val="100000"/>
              </a:lnSpc>
              <a:spcBef>
                <a:spcPts val="0"/>
              </a:spcBef>
              <a:spcAft>
                <a:spcPts val="0"/>
              </a:spcAft>
              <a:buNone/>
            </a:pPr>
            <a:r>
              <a:t/>
            </a:r>
            <a:endParaRPr sz="1400">
              <a:solidFill>
                <a:srgbClr val="000000"/>
              </a:solidFill>
            </a:endParaRPr>
          </a:p>
          <a:p>
            <a:pPr indent="0" lvl="0" marL="0" rtl="0" algn="l">
              <a:lnSpc>
                <a:spcPct val="100000"/>
              </a:lnSpc>
              <a:spcBef>
                <a:spcPts val="0"/>
              </a:spcBef>
              <a:spcAft>
                <a:spcPts val="0"/>
              </a:spcAft>
              <a:buNone/>
            </a:pPr>
            <a:r>
              <a:rPr lang="en-US" sz="1400">
                <a:solidFill>
                  <a:srgbClr val="000000"/>
                </a:solidFill>
              </a:rPr>
              <a:t>Finally, all the synthesized information would inform the prioritization of proposed mobile applications, as well as proposed improvements of existing mobile applications. Prioritization is based on criticality of the operational requirement for such an operation, determined in consultation with relevant stakeholders. </a:t>
            </a:r>
            <a:endParaRPr sz="1400">
              <a:solidFill>
                <a:srgbClr val="000000"/>
              </a:solidFill>
            </a:endParaRPr>
          </a:p>
          <a:p>
            <a:pPr indent="0" lvl="0" marL="0" rtl="0" algn="l">
              <a:lnSpc>
                <a:spcPct val="100000"/>
              </a:lnSpc>
              <a:spcBef>
                <a:spcPts val="0"/>
              </a:spcBef>
              <a:spcAft>
                <a:spcPts val="0"/>
              </a:spcAft>
              <a:buNone/>
            </a:pPr>
            <a:r>
              <a:t/>
            </a:r>
            <a:endParaRPr sz="1400">
              <a:solidFill>
                <a:srgbClr val="000000"/>
              </a:solidFill>
            </a:endParaRPr>
          </a:p>
          <a:p>
            <a:pPr indent="0" lvl="0" marL="0" rtl="0" algn="l">
              <a:lnSpc>
                <a:spcPct val="100000"/>
              </a:lnSpc>
              <a:spcBef>
                <a:spcPts val="0"/>
              </a:spcBef>
              <a:spcAft>
                <a:spcPts val="0"/>
              </a:spcAft>
              <a:buNone/>
            </a:pPr>
            <a:r>
              <a:t/>
            </a:r>
            <a:endParaRPr sz="1400">
              <a:solidFill>
                <a:srgbClr val="000000"/>
              </a:solidFill>
            </a:endParaRPr>
          </a:p>
          <a:p>
            <a:pPr indent="0" lvl="0" marL="0" rtl="0" algn="l">
              <a:lnSpc>
                <a:spcPct val="100000"/>
              </a:lnSpc>
              <a:spcBef>
                <a:spcPts val="0"/>
              </a:spcBef>
              <a:spcAft>
                <a:spcPts val="0"/>
              </a:spcAft>
              <a:buNone/>
            </a:pPr>
            <a:r>
              <a:t/>
            </a:r>
            <a:endParaRPr sz="1400">
              <a:solidFill>
                <a:srgbClr val="000000"/>
              </a:solidFill>
            </a:endParaRPr>
          </a:p>
          <a:p>
            <a:pPr indent="0" lvl="0" marL="0" rtl="0" algn="l">
              <a:lnSpc>
                <a:spcPct val="100000"/>
              </a:lnSpc>
              <a:spcBef>
                <a:spcPts val="0"/>
              </a:spcBef>
              <a:spcAft>
                <a:spcPts val="0"/>
              </a:spcAft>
              <a:buNone/>
            </a:pPr>
            <a:r>
              <a:rPr lang="en-US" sz="1400" u="sng">
                <a:solidFill>
                  <a:schemeClr val="hlink"/>
                </a:solidFill>
                <a:hlinkClick r:id="rId4"/>
              </a:rPr>
              <a:t>[PROJECT PLAN HERE]</a:t>
            </a:r>
            <a:endParaRPr sz="1400">
              <a:solidFill>
                <a:srgbClr val="000000"/>
              </a:solidFill>
            </a:endParaRPr>
          </a:p>
        </p:txBody>
      </p:sp>
      <p:sp>
        <p:nvSpPr>
          <p:cNvPr id="195" name="Google Shape;195;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2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01" name="Google Shape;201;p24"/>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KOKO Operations</a:t>
            </a:r>
            <a:endParaRPr/>
          </a:p>
        </p:txBody>
      </p:sp>
      <p:sp>
        <p:nvSpPr>
          <p:cNvPr id="202" name="Google Shape;202;p24"/>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400"/>
              <a:t>KOKO user groups in scope have been identified on the operations level. </a:t>
            </a:r>
            <a:endParaRPr sz="1400"/>
          </a:p>
          <a:p>
            <a:pPr indent="0" lvl="0" marL="0" rtl="0" algn="l">
              <a:lnSpc>
                <a:spcPct val="100000"/>
              </a:lnSpc>
              <a:spcBef>
                <a:spcPts val="0"/>
              </a:spcBef>
              <a:spcAft>
                <a:spcPts val="0"/>
              </a:spcAft>
              <a:buClr>
                <a:schemeClr val="dk1"/>
              </a:buClr>
              <a:buSzPts val="1100"/>
              <a:buFont typeface="Arial"/>
              <a:buNone/>
            </a:pPr>
            <a:r>
              <a:rPr lang="en-US" sz="1400"/>
              <a:t>These KOKO operations are listed below:</a:t>
            </a:r>
            <a:endParaRPr sz="1400"/>
          </a:p>
          <a:p>
            <a:pPr indent="0" lvl="0" marL="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en-US" sz="1400"/>
              <a:t>Network Operations</a:t>
            </a:r>
            <a:endParaRPr sz="1400"/>
          </a:p>
          <a:p>
            <a:pPr indent="-317500" lvl="0" marL="457200" rtl="0" algn="l">
              <a:lnSpc>
                <a:spcPct val="100000"/>
              </a:lnSpc>
              <a:spcBef>
                <a:spcPts val="0"/>
              </a:spcBef>
              <a:spcAft>
                <a:spcPts val="0"/>
              </a:spcAft>
              <a:buSzPts val="1400"/>
              <a:buChar char="●"/>
            </a:pPr>
            <a:r>
              <a:rPr lang="en-US" sz="1400"/>
              <a:t>Fuel Operations</a:t>
            </a:r>
            <a:endParaRPr sz="1400"/>
          </a:p>
          <a:p>
            <a:pPr indent="-317500" lvl="0" marL="457200" rtl="0" algn="l">
              <a:lnSpc>
                <a:spcPct val="100000"/>
              </a:lnSpc>
              <a:spcBef>
                <a:spcPts val="0"/>
              </a:spcBef>
              <a:spcAft>
                <a:spcPts val="0"/>
              </a:spcAft>
              <a:buSzPts val="1400"/>
              <a:buChar char="●"/>
            </a:pPr>
            <a:r>
              <a:rPr lang="en-US" sz="1400"/>
              <a:t>Cooker Operations</a:t>
            </a:r>
            <a:endParaRPr sz="1400"/>
          </a:p>
          <a:p>
            <a:pPr indent="-317500" lvl="0" marL="457200" rtl="0" algn="l">
              <a:lnSpc>
                <a:spcPct val="100000"/>
              </a:lnSpc>
              <a:spcBef>
                <a:spcPts val="0"/>
              </a:spcBef>
              <a:spcAft>
                <a:spcPts val="0"/>
              </a:spcAft>
              <a:buSzPts val="1400"/>
              <a:buChar char="●"/>
            </a:pPr>
            <a:r>
              <a:rPr lang="en-US" sz="1400"/>
              <a:t>Customer Sales</a:t>
            </a:r>
            <a:endParaRPr sz="1400"/>
          </a:p>
          <a:p>
            <a:pPr indent="-317500" lvl="0" marL="457200" rtl="0" algn="l">
              <a:lnSpc>
                <a:spcPct val="100000"/>
              </a:lnSpc>
              <a:spcBef>
                <a:spcPts val="0"/>
              </a:spcBef>
              <a:spcAft>
                <a:spcPts val="0"/>
              </a:spcAft>
              <a:buSzPts val="1400"/>
              <a:buChar char="●"/>
            </a:pPr>
            <a:r>
              <a:rPr lang="en-US" sz="1400"/>
              <a:t>Customer Care</a:t>
            </a:r>
            <a:endParaRPr sz="1400"/>
          </a:p>
          <a:p>
            <a:pPr indent="-317500" lvl="0" marL="457200" rtl="0" algn="l">
              <a:lnSpc>
                <a:spcPct val="100000"/>
              </a:lnSpc>
              <a:spcBef>
                <a:spcPts val="0"/>
              </a:spcBef>
              <a:spcAft>
                <a:spcPts val="0"/>
              </a:spcAft>
              <a:buSzPts val="1400"/>
              <a:buChar char="●"/>
            </a:pPr>
            <a:r>
              <a:rPr lang="en-US" sz="1400"/>
              <a:t>Agent Network</a:t>
            </a:r>
            <a:endParaRPr sz="1400"/>
          </a:p>
        </p:txBody>
      </p:sp>
      <p:sp>
        <p:nvSpPr>
          <p:cNvPr id="203" name="Google Shape;203;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25"/>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09" name="Google Shape;209;p25"/>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KOKO Operations</a:t>
            </a:r>
            <a:endParaRPr/>
          </a:p>
        </p:txBody>
      </p:sp>
      <p:sp>
        <p:nvSpPr>
          <p:cNvPr id="210" name="Google Shape;210;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11" name="Google Shape;211;p25"/>
          <p:cNvSpPr txBox="1"/>
          <p:nvPr/>
        </p:nvSpPr>
        <p:spPr>
          <a:xfrm>
            <a:off x="2119735" y="3180159"/>
            <a:ext cx="2820300" cy="461700"/>
          </a:xfrm>
          <a:prstGeom prst="rect">
            <a:avLst/>
          </a:prstGeom>
          <a:solidFill>
            <a:srgbClr val="65D9F8"/>
          </a:solid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solidFill>
                  <a:schemeClr val="dk1"/>
                </a:solidFill>
                <a:latin typeface="Nunito"/>
                <a:ea typeface="Nunito"/>
                <a:cs typeface="Nunito"/>
                <a:sym typeface="Nunito"/>
              </a:rPr>
              <a:t>Commercial</a:t>
            </a:r>
            <a:endParaRPr>
              <a:latin typeface="Nunito SemiBold"/>
              <a:ea typeface="Nunito SemiBold"/>
              <a:cs typeface="Nunito SemiBold"/>
              <a:sym typeface="Nunito SemiBold"/>
            </a:endParaRPr>
          </a:p>
        </p:txBody>
      </p:sp>
      <p:sp>
        <p:nvSpPr>
          <p:cNvPr id="212" name="Google Shape;212;p25"/>
          <p:cNvSpPr txBox="1"/>
          <p:nvPr/>
        </p:nvSpPr>
        <p:spPr>
          <a:xfrm>
            <a:off x="2641076" y="4022022"/>
            <a:ext cx="2298900" cy="400200"/>
          </a:xfrm>
          <a:prstGeom prst="rect">
            <a:avLst/>
          </a:prstGeom>
          <a:solidFill>
            <a:schemeClr val="accent4"/>
          </a:solid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dk1"/>
                </a:solidFill>
                <a:latin typeface="Nunito"/>
                <a:ea typeface="Nunito"/>
                <a:cs typeface="Nunito"/>
                <a:sym typeface="Nunito"/>
              </a:rPr>
              <a:t>Customer Sales</a:t>
            </a:r>
            <a:endParaRPr>
              <a:latin typeface="Nunito SemiBold"/>
              <a:ea typeface="Nunito SemiBold"/>
              <a:cs typeface="Nunito SemiBold"/>
              <a:sym typeface="Nunito SemiBold"/>
            </a:endParaRPr>
          </a:p>
        </p:txBody>
      </p:sp>
      <p:sp>
        <p:nvSpPr>
          <p:cNvPr id="213" name="Google Shape;213;p25"/>
          <p:cNvSpPr txBox="1"/>
          <p:nvPr/>
        </p:nvSpPr>
        <p:spPr>
          <a:xfrm>
            <a:off x="2641076" y="4641399"/>
            <a:ext cx="2298900" cy="400200"/>
          </a:xfrm>
          <a:prstGeom prst="rect">
            <a:avLst/>
          </a:prstGeom>
          <a:solidFill>
            <a:schemeClr val="accent4"/>
          </a:solid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dk1"/>
                </a:solidFill>
                <a:latin typeface="Nunito"/>
                <a:ea typeface="Nunito"/>
                <a:cs typeface="Nunito"/>
                <a:sym typeface="Nunito"/>
              </a:rPr>
              <a:t>Customer Care</a:t>
            </a:r>
            <a:endParaRPr>
              <a:latin typeface="Nunito SemiBold"/>
              <a:ea typeface="Nunito SemiBold"/>
              <a:cs typeface="Nunito SemiBold"/>
              <a:sym typeface="Nunito SemiBold"/>
            </a:endParaRPr>
          </a:p>
        </p:txBody>
      </p:sp>
      <p:sp>
        <p:nvSpPr>
          <p:cNvPr id="214" name="Google Shape;214;p25"/>
          <p:cNvSpPr txBox="1"/>
          <p:nvPr/>
        </p:nvSpPr>
        <p:spPr>
          <a:xfrm>
            <a:off x="2641076" y="5208120"/>
            <a:ext cx="2298900" cy="400200"/>
          </a:xfrm>
          <a:prstGeom prst="rect">
            <a:avLst/>
          </a:prstGeom>
          <a:solidFill>
            <a:schemeClr val="accent4"/>
          </a:solid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dk1"/>
                </a:solidFill>
                <a:latin typeface="Nunito"/>
                <a:ea typeface="Nunito"/>
                <a:cs typeface="Nunito"/>
                <a:sym typeface="Nunito"/>
              </a:rPr>
              <a:t>Agent Network</a:t>
            </a:r>
            <a:endParaRPr>
              <a:latin typeface="Nunito SemiBold"/>
              <a:ea typeface="Nunito SemiBold"/>
              <a:cs typeface="Nunito SemiBold"/>
              <a:sym typeface="Nunito SemiBold"/>
            </a:endParaRPr>
          </a:p>
        </p:txBody>
      </p:sp>
      <p:cxnSp>
        <p:nvCxnSpPr>
          <p:cNvPr id="215" name="Google Shape;215;p25"/>
          <p:cNvCxnSpPr>
            <a:stCxn id="212" idx="1"/>
          </p:cNvCxnSpPr>
          <p:nvPr/>
        </p:nvCxnSpPr>
        <p:spPr>
          <a:xfrm flipH="1">
            <a:off x="1913276" y="4222122"/>
            <a:ext cx="727800" cy="600"/>
          </a:xfrm>
          <a:prstGeom prst="bentConnector3">
            <a:avLst>
              <a:gd fmla="val 50000" name="adj1"/>
            </a:avLst>
          </a:prstGeom>
          <a:noFill/>
          <a:ln cap="flat" cmpd="sng" w="19050">
            <a:solidFill>
              <a:schemeClr val="dk2"/>
            </a:solidFill>
            <a:prstDash val="solid"/>
            <a:round/>
            <a:headEnd len="med" w="med" type="none"/>
            <a:tailEnd len="med" w="med" type="none"/>
          </a:ln>
        </p:spPr>
      </p:cxnSp>
      <p:cxnSp>
        <p:nvCxnSpPr>
          <p:cNvPr id="216" name="Google Shape;216;p25"/>
          <p:cNvCxnSpPr/>
          <p:nvPr/>
        </p:nvCxnSpPr>
        <p:spPr>
          <a:xfrm flipH="1">
            <a:off x="1913276" y="4803582"/>
            <a:ext cx="727800" cy="600"/>
          </a:xfrm>
          <a:prstGeom prst="bentConnector3">
            <a:avLst>
              <a:gd fmla="val 50000" name="adj1"/>
            </a:avLst>
          </a:prstGeom>
          <a:noFill/>
          <a:ln cap="flat" cmpd="sng" w="19050">
            <a:solidFill>
              <a:schemeClr val="dk2"/>
            </a:solidFill>
            <a:prstDash val="solid"/>
            <a:round/>
            <a:headEnd len="med" w="med" type="none"/>
            <a:tailEnd len="med" w="med" type="none"/>
          </a:ln>
        </p:spPr>
      </p:cxnSp>
      <p:grpSp>
        <p:nvGrpSpPr>
          <p:cNvPr id="217" name="Google Shape;217;p25"/>
          <p:cNvGrpSpPr/>
          <p:nvPr/>
        </p:nvGrpSpPr>
        <p:grpSpPr>
          <a:xfrm>
            <a:off x="7282881" y="3180216"/>
            <a:ext cx="3027515" cy="2428160"/>
            <a:chOff x="6166525" y="1443250"/>
            <a:chExt cx="3346800" cy="2969500"/>
          </a:xfrm>
        </p:grpSpPr>
        <p:sp>
          <p:nvSpPr>
            <p:cNvPr id="218" name="Google Shape;218;p25"/>
            <p:cNvSpPr txBox="1"/>
            <p:nvPr/>
          </p:nvSpPr>
          <p:spPr>
            <a:xfrm>
              <a:off x="6395925" y="1443250"/>
              <a:ext cx="3117300" cy="564600"/>
            </a:xfrm>
            <a:prstGeom prst="rect">
              <a:avLst/>
            </a:prstGeom>
            <a:solidFill>
              <a:srgbClr val="65D9F8"/>
            </a:solid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solidFill>
                    <a:schemeClr val="dk1"/>
                  </a:solidFill>
                  <a:latin typeface="Nunito"/>
                  <a:ea typeface="Nunito"/>
                  <a:cs typeface="Nunito"/>
                  <a:sym typeface="Nunito"/>
                </a:rPr>
                <a:t>Operations</a:t>
              </a:r>
              <a:endParaRPr>
                <a:latin typeface="Nunito SemiBold"/>
                <a:ea typeface="Nunito SemiBold"/>
                <a:cs typeface="Nunito SemiBold"/>
                <a:sym typeface="Nunito SemiBold"/>
              </a:endParaRPr>
            </a:p>
          </p:txBody>
        </p:sp>
        <p:sp>
          <p:nvSpPr>
            <p:cNvPr id="219" name="Google Shape;219;p25"/>
            <p:cNvSpPr txBox="1"/>
            <p:nvPr/>
          </p:nvSpPr>
          <p:spPr>
            <a:xfrm>
              <a:off x="6901225" y="2472850"/>
              <a:ext cx="2612100" cy="489300"/>
            </a:xfrm>
            <a:prstGeom prst="rect">
              <a:avLst/>
            </a:prstGeom>
            <a:solidFill>
              <a:schemeClr val="accent4"/>
            </a:solid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dk1"/>
                  </a:solidFill>
                  <a:latin typeface="Nunito"/>
                  <a:ea typeface="Nunito"/>
                  <a:cs typeface="Nunito"/>
                  <a:sym typeface="Nunito"/>
                </a:rPr>
                <a:t>Network Operations</a:t>
              </a:r>
              <a:endParaRPr>
                <a:latin typeface="Nunito SemiBold"/>
                <a:ea typeface="Nunito SemiBold"/>
                <a:cs typeface="Nunito SemiBold"/>
                <a:sym typeface="Nunito SemiBold"/>
              </a:endParaRPr>
            </a:p>
          </p:txBody>
        </p:sp>
        <p:sp>
          <p:nvSpPr>
            <p:cNvPr id="220" name="Google Shape;220;p25"/>
            <p:cNvSpPr txBox="1"/>
            <p:nvPr/>
          </p:nvSpPr>
          <p:spPr>
            <a:xfrm>
              <a:off x="6901225" y="3198150"/>
              <a:ext cx="2612100" cy="489300"/>
            </a:xfrm>
            <a:prstGeom prst="rect">
              <a:avLst/>
            </a:prstGeom>
            <a:solidFill>
              <a:schemeClr val="accent4"/>
            </a:solid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dk1"/>
                  </a:solidFill>
                  <a:latin typeface="Nunito"/>
                  <a:ea typeface="Nunito"/>
                  <a:cs typeface="Nunito"/>
                  <a:sym typeface="Nunito"/>
                </a:rPr>
                <a:t>Fuel Operations</a:t>
              </a:r>
              <a:endParaRPr>
                <a:latin typeface="Nunito SemiBold"/>
                <a:ea typeface="Nunito SemiBold"/>
                <a:cs typeface="Nunito SemiBold"/>
                <a:sym typeface="Nunito SemiBold"/>
              </a:endParaRPr>
            </a:p>
          </p:txBody>
        </p:sp>
        <p:sp>
          <p:nvSpPr>
            <p:cNvPr id="221" name="Google Shape;221;p25"/>
            <p:cNvSpPr txBox="1"/>
            <p:nvPr/>
          </p:nvSpPr>
          <p:spPr>
            <a:xfrm>
              <a:off x="6901225" y="3923450"/>
              <a:ext cx="2612100" cy="489300"/>
            </a:xfrm>
            <a:prstGeom prst="rect">
              <a:avLst/>
            </a:prstGeom>
            <a:solidFill>
              <a:schemeClr val="accent4"/>
            </a:solid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dk1"/>
                  </a:solidFill>
                  <a:latin typeface="Nunito"/>
                  <a:ea typeface="Nunito"/>
                  <a:cs typeface="Nunito"/>
                  <a:sym typeface="Nunito"/>
                </a:rPr>
                <a:t>Cooker Operations</a:t>
              </a:r>
              <a:endParaRPr>
                <a:latin typeface="Nunito SemiBold"/>
                <a:ea typeface="Nunito SemiBold"/>
                <a:cs typeface="Nunito SemiBold"/>
                <a:sym typeface="Nunito SemiBold"/>
              </a:endParaRPr>
            </a:p>
          </p:txBody>
        </p:sp>
        <p:cxnSp>
          <p:nvCxnSpPr>
            <p:cNvPr id="222" name="Google Shape;222;p25"/>
            <p:cNvCxnSpPr>
              <a:stCxn id="218" idx="1"/>
              <a:endCxn id="221" idx="1"/>
            </p:cNvCxnSpPr>
            <p:nvPr/>
          </p:nvCxnSpPr>
          <p:spPr>
            <a:xfrm>
              <a:off x="6395925" y="1725550"/>
              <a:ext cx="505200" cy="2442600"/>
            </a:xfrm>
            <a:prstGeom prst="bentConnector3">
              <a:avLst>
                <a:gd fmla="val -52106" name="adj1"/>
              </a:avLst>
            </a:prstGeom>
            <a:noFill/>
            <a:ln cap="flat" cmpd="sng" w="19050">
              <a:solidFill>
                <a:schemeClr val="dk2"/>
              </a:solidFill>
              <a:prstDash val="solid"/>
              <a:round/>
              <a:headEnd len="med" w="med" type="none"/>
              <a:tailEnd len="med" w="med" type="none"/>
            </a:ln>
          </p:spPr>
        </p:cxnSp>
        <p:cxnSp>
          <p:nvCxnSpPr>
            <p:cNvPr id="223" name="Google Shape;223;p25"/>
            <p:cNvCxnSpPr>
              <a:stCxn id="219" idx="1"/>
            </p:cNvCxnSpPr>
            <p:nvPr/>
          </p:nvCxnSpPr>
          <p:spPr>
            <a:xfrm rot="10800000">
              <a:off x="6166525" y="2717500"/>
              <a:ext cx="734700" cy="0"/>
            </a:xfrm>
            <a:prstGeom prst="straightConnector1">
              <a:avLst/>
            </a:prstGeom>
            <a:noFill/>
            <a:ln cap="flat" cmpd="sng" w="19050">
              <a:solidFill>
                <a:schemeClr val="dk2"/>
              </a:solidFill>
              <a:prstDash val="solid"/>
              <a:round/>
              <a:headEnd len="med" w="med" type="none"/>
              <a:tailEnd len="med" w="med" type="none"/>
            </a:ln>
          </p:spPr>
        </p:cxnSp>
        <p:cxnSp>
          <p:nvCxnSpPr>
            <p:cNvPr id="224" name="Google Shape;224;p25"/>
            <p:cNvCxnSpPr/>
            <p:nvPr/>
          </p:nvCxnSpPr>
          <p:spPr>
            <a:xfrm rot="10800000">
              <a:off x="6166525" y="3398250"/>
              <a:ext cx="734700" cy="0"/>
            </a:xfrm>
            <a:prstGeom prst="straightConnector1">
              <a:avLst/>
            </a:prstGeom>
            <a:noFill/>
            <a:ln cap="flat" cmpd="sng" w="19050">
              <a:solidFill>
                <a:schemeClr val="dk2"/>
              </a:solidFill>
              <a:prstDash val="solid"/>
              <a:round/>
              <a:headEnd len="med" w="med" type="none"/>
              <a:tailEnd len="med" w="med" type="none"/>
            </a:ln>
          </p:spPr>
        </p:cxnSp>
      </p:grpSp>
      <p:sp>
        <p:nvSpPr>
          <p:cNvPr id="225" name="Google Shape;225;p25"/>
          <p:cNvSpPr txBox="1"/>
          <p:nvPr/>
        </p:nvSpPr>
        <p:spPr>
          <a:xfrm>
            <a:off x="4697515" y="2132900"/>
            <a:ext cx="2820300" cy="461700"/>
          </a:xfrm>
          <a:prstGeom prst="rect">
            <a:avLst/>
          </a:prstGeom>
          <a:solidFill>
            <a:srgbClr val="65D9F8"/>
          </a:solid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solidFill>
                  <a:schemeClr val="dk1"/>
                </a:solidFill>
                <a:latin typeface="Nunito"/>
                <a:ea typeface="Nunito"/>
                <a:cs typeface="Nunito"/>
                <a:sym typeface="Nunito"/>
              </a:rPr>
              <a:t>KOKO Kenya</a:t>
            </a:r>
            <a:endParaRPr>
              <a:latin typeface="Nunito SemiBold"/>
              <a:ea typeface="Nunito SemiBold"/>
              <a:cs typeface="Nunito SemiBold"/>
              <a:sym typeface="Nunito SemiBold"/>
            </a:endParaRPr>
          </a:p>
        </p:txBody>
      </p:sp>
      <p:cxnSp>
        <p:nvCxnSpPr>
          <p:cNvPr id="226" name="Google Shape;226;p25"/>
          <p:cNvCxnSpPr>
            <a:stCxn id="225" idx="2"/>
            <a:endCxn id="211" idx="0"/>
          </p:cNvCxnSpPr>
          <p:nvPr/>
        </p:nvCxnSpPr>
        <p:spPr>
          <a:xfrm rot="5400000">
            <a:off x="4525915" y="1598450"/>
            <a:ext cx="585600" cy="2577900"/>
          </a:xfrm>
          <a:prstGeom prst="bentConnector3">
            <a:avLst>
              <a:gd fmla="val 49997" name="adj1"/>
            </a:avLst>
          </a:prstGeom>
          <a:noFill/>
          <a:ln cap="flat" cmpd="sng" w="19050">
            <a:solidFill>
              <a:schemeClr val="dk2"/>
            </a:solidFill>
            <a:prstDash val="solid"/>
            <a:round/>
            <a:headEnd len="med" w="med" type="none"/>
            <a:tailEnd len="med" w="med" type="none"/>
          </a:ln>
        </p:spPr>
      </p:cxnSp>
      <p:cxnSp>
        <p:nvCxnSpPr>
          <p:cNvPr id="227" name="Google Shape;227;p25"/>
          <p:cNvCxnSpPr>
            <a:stCxn id="225" idx="2"/>
            <a:endCxn id="218" idx="0"/>
          </p:cNvCxnSpPr>
          <p:nvPr/>
        </p:nvCxnSpPr>
        <p:spPr>
          <a:xfrm flipH="1" rot="-5400000">
            <a:off x="7211215" y="1491050"/>
            <a:ext cx="585600" cy="2792700"/>
          </a:xfrm>
          <a:prstGeom prst="bentConnector3">
            <a:avLst>
              <a:gd fmla="val 50001" name="adj1"/>
            </a:avLst>
          </a:prstGeom>
          <a:noFill/>
          <a:ln cap="flat" cmpd="sng" w="19050">
            <a:solidFill>
              <a:schemeClr val="dk2"/>
            </a:solidFill>
            <a:prstDash val="solid"/>
            <a:round/>
            <a:headEnd len="med" w="med" type="none"/>
            <a:tailEnd len="med" w="med" type="none"/>
          </a:ln>
        </p:spPr>
      </p:cxnSp>
      <p:cxnSp>
        <p:nvCxnSpPr>
          <p:cNvPr id="228" name="Google Shape;228;p25"/>
          <p:cNvCxnSpPr>
            <a:stCxn id="211" idx="1"/>
            <a:endCxn id="214" idx="1"/>
          </p:cNvCxnSpPr>
          <p:nvPr/>
        </p:nvCxnSpPr>
        <p:spPr>
          <a:xfrm>
            <a:off x="2119735" y="3411009"/>
            <a:ext cx="521400" cy="1997100"/>
          </a:xfrm>
          <a:prstGeom prst="bentConnector3">
            <a:avLst>
              <a:gd fmla="val -45670" name="adj1"/>
            </a:avLst>
          </a:prstGeom>
          <a:noFill/>
          <a:ln cap="flat" cmpd="sng" w="19050">
            <a:solidFill>
              <a:schemeClr val="dk2"/>
            </a:solidFill>
            <a:prstDash val="solid"/>
            <a:round/>
            <a:headEnd len="med" w="med" type="none"/>
            <a:tailEnd len="med" w="med" type="none"/>
          </a:ln>
        </p:spPr>
      </p:cxnSp>
      <p:sp>
        <p:nvSpPr>
          <p:cNvPr id="229" name="Google Shape;229;p25"/>
          <p:cNvSpPr txBox="1"/>
          <p:nvPr>
            <p:ph idx="1" type="subTitle"/>
          </p:nvPr>
        </p:nvSpPr>
        <p:spPr>
          <a:xfrm>
            <a:off x="4168925" y="1432825"/>
            <a:ext cx="3877500" cy="390300"/>
          </a:xfrm>
          <a:prstGeom prst="rect">
            <a:avLst/>
          </a:prstGeom>
          <a:noFill/>
          <a:ln>
            <a:noFill/>
          </a:ln>
        </p:spPr>
        <p:txBody>
          <a:bodyPr anchorCtr="0" anchor="t" bIns="45700" lIns="91425" spcFirstLastPara="1" rIns="91425" wrap="square" tIns="45700">
            <a:noAutofit/>
          </a:bodyPr>
          <a:lstStyle/>
          <a:p>
            <a:pPr indent="0" lvl="0" marL="0" rtl="0" algn="ctr">
              <a:lnSpc>
                <a:spcPct val="120000"/>
              </a:lnSpc>
              <a:spcBef>
                <a:spcPts val="0"/>
              </a:spcBef>
              <a:spcAft>
                <a:spcPts val="0"/>
              </a:spcAft>
              <a:buNone/>
            </a:pPr>
            <a:r>
              <a:rPr lang="en-US" sz="1400"/>
              <a:t>KOKO K</a:t>
            </a:r>
            <a:r>
              <a:rPr lang="en-US" sz="1400"/>
              <a:t>enya Operations Hierarchy</a:t>
            </a:r>
            <a:endParaRPr sz="1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26"/>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35" name="Google Shape;235;p26"/>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KOKO Operations</a:t>
            </a:r>
            <a:endParaRPr/>
          </a:p>
        </p:txBody>
      </p:sp>
      <p:sp>
        <p:nvSpPr>
          <p:cNvPr id="236" name="Google Shape;236;p26"/>
          <p:cNvSpPr txBox="1"/>
          <p:nvPr>
            <p:ph idx="1" type="subTitle"/>
          </p:nvPr>
        </p:nvSpPr>
        <p:spPr>
          <a:xfrm>
            <a:off x="458725" y="1332475"/>
            <a:ext cx="11274600" cy="4986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sz="1600"/>
              <a:t>1. NETWORK OPERATIONS</a:t>
            </a:r>
            <a:endParaRPr b="1" sz="16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400"/>
              <a:t>KOKO Network Operations is responsible for managing the KOKOpoint network. It is responsible for production of network infrastructure, commissioning and </a:t>
            </a:r>
            <a:r>
              <a:rPr lang="en-US" sz="1400"/>
              <a:t>decommissioning</a:t>
            </a:r>
            <a:r>
              <a:rPr lang="en-US" sz="1400"/>
              <a:t> of KOKOpoints.</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400"/>
              <a:t>Network operations encompasess the following:</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600"/>
              <a:t>Production operations</a:t>
            </a:r>
            <a:endParaRPr sz="16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400"/>
              <a:t>Production Ops is tasked with the production of network hardware including Smart Depot System (SDS), Smart Tanker System (STS), KOKOpoints (KPs), and KOKO cooker kits. They also conduct Quality Control (QC) and Quality Assurance (QA).</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600"/>
              <a:t>Deployment operations</a:t>
            </a:r>
            <a:endParaRPr sz="16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400"/>
              <a:t>The Deployment Ops team is responsible for the following agent shop inspections, Civil Works to prepare for KP installation, installing KPs in Agent shops, setting up Smart Tanker Systems (STS) in KOKO tankers, and setting up Smart Depot Systems (SDS) in Vivo Energy fuel depots.</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600"/>
              <a:t>Quality assurance operations</a:t>
            </a:r>
            <a:endParaRPr sz="1600"/>
          </a:p>
          <a:p>
            <a:pPr indent="0" lvl="0" marL="0" rtl="0" algn="l">
              <a:lnSpc>
                <a:spcPct val="100000"/>
              </a:lnSpc>
              <a:spcBef>
                <a:spcPts val="0"/>
              </a:spcBef>
              <a:spcAft>
                <a:spcPts val="0"/>
              </a:spcAft>
              <a:buClr>
                <a:schemeClr val="dk1"/>
              </a:buClr>
              <a:buSzPts val="1100"/>
              <a:buFont typeface="Arial"/>
              <a:buNone/>
            </a:pPr>
            <a:r>
              <a:t/>
            </a:r>
            <a:endParaRPr sz="1400"/>
          </a:p>
          <a:p>
            <a:pPr indent="0" lvl="0" marL="0" rtl="0" algn="l">
              <a:lnSpc>
                <a:spcPct val="100000"/>
              </a:lnSpc>
              <a:spcBef>
                <a:spcPts val="0"/>
              </a:spcBef>
              <a:spcAft>
                <a:spcPts val="0"/>
              </a:spcAft>
              <a:buClr>
                <a:schemeClr val="dk1"/>
              </a:buClr>
              <a:buSzPts val="1100"/>
              <a:buFont typeface="Arial"/>
              <a:buNone/>
            </a:pPr>
            <a:r>
              <a:rPr lang="en-US" sz="1400"/>
              <a:t>Quality (calibration) team is responsible for ensuring that KPs are correctly adjusted to dispense fuel correctly. After a KP is installed in an Agent’s shop, it is fueled by the Fuel ops team. After this, the calibration team does adjustments to ensure it is ready to dispense fuel.</a:t>
            </a:r>
            <a:endParaRPr b="1" sz="1400"/>
          </a:p>
        </p:txBody>
      </p:sp>
      <p:sp>
        <p:nvSpPr>
          <p:cNvPr id="237" name="Google Shape;237;p2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27"/>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43" name="Google Shape;243;p27"/>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KOKO Operations</a:t>
            </a:r>
            <a:endParaRPr/>
          </a:p>
        </p:txBody>
      </p:sp>
      <p:sp>
        <p:nvSpPr>
          <p:cNvPr id="244" name="Google Shape;244;p27"/>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sz="1800"/>
              <a:t>2. </a:t>
            </a:r>
            <a:r>
              <a:rPr b="1" lang="en-US" sz="1600"/>
              <a:t>FUEL OPERATIONS</a:t>
            </a:r>
            <a:endParaRPr b="1" sz="16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400"/>
              <a:t>KOKO Fuel operations is responsible for delivering quality fuel to KOKO fuel customers. It leverages the use of custom technology to facilitate this function. There are 3 players involved in the operation:</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600"/>
              <a:t>Vivo Energy</a:t>
            </a:r>
            <a:endParaRPr sz="16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400"/>
              <a:t>Vivo Energy is responsible for sourcing ethanol fuel on behalf of KOKO Networks. The imported fuel is stored at the Vivo depot in Mombasa, while local reserves are stored at Vivo petrol station depots.</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600"/>
              <a:t>Transporters</a:t>
            </a:r>
            <a:endParaRPr sz="16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400"/>
              <a:t>KOKO Networks employs the service of external contractors for transporting fuel from Vivo depots to KOKO agent shops for refilling KOKOpoints (KPs). These contractors use micro-tankers to transport fuel. KOKO Networks also operate their own fleet of micro tankers.</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600"/>
              <a:t>KOKO Networks</a:t>
            </a:r>
            <a:endParaRPr sz="16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400"/>
              <a:t>KOKO Networks acquires ethanol fuel from Vivo Energy and uses Smart Depot System (SDS) and Smart Tanker System (STS) technology to manage fuel distribution of fuel to KOKOpoints.</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b="1" sz="1400"/>
          </a:p>
        </p:txBody>
      </p:sp>
      <p:sp>
        <p:nvSpPr>
          <p:cNvPr id="245" name="Google Shape;245;p2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